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98"/>
  </p:notesMasterIdLst>
  <p:sldIdLst>
    <p:sldId id="336" r:id="rId3"/>
    <p:sldId id="450" r:id="rId4"/>
    <p:sldId id="451" r:id="rId5"/>
    <p:sldId id="452" r:id="rId6"/>
    <p:sldId id="448" r:id="rId7"/>
    <p:sldId id="391" r:id="rId8"/>
    <p:sldId id="434" r:id="rId9"/>
    <p:sldId id="288" r:id="rId10"/>
    <p:sldId id="359" r:id="rId11"/>
    <p:sldId id="378" r:id="rId12"/>
    <p:sldId id="356" r:id="rId13"/>
    <p:sldId id="401" r:id="rId14"/>
    <p:sldId id="357" r:id="rId15"/>
    <p:sldId id="435" r:id="rId16"/>
    <p:sldId id="358" r:id="rId17"/>
    <p:sldId id="368" r:id="rId18"/>
    <p:sldId id="369" r:id="rId19"/>
    <p:sldId id="334" r:id="rId20"/>
    <p:sldId id="325" r:id="rId21"/>
    <p:sldId id="430" r:id="rId22"/>
    <p:sldId id="436" r:id="rId23"/>
    <p:sldId id="292" r:id="rId24"/>
    <p:sldId id="294" r:id="rId25"/>
    <p:sldId id="301" r:id="rId26"/>
    <p:sldId id="298" r:id="rId27"/>
    <p:sldId id="323" r:id="rId28"/>
    <p:sldId id="396" r:id="rId29"/>
    <p:sldId id="299" r:id="rId30"/>
    <p:sldId id="320" r:id="rId31"/>
    <p:sldId id="295" r:id="rId32"/>
    <p:sldId id="267" r:id="rId33"/>
    <p:sldId id="269" r:id="rId34"/>
    <p:sldId id="327" r:id="rId35"/>
    <p:sldId id="302" r:id="rId36"/>
    <p:sldId id="303" r:id="rId37"/>
    <p:sldId id="324" r:id="rId38"/>
    <p:sldId id="305" r:id="rId39"/>
    <p:sldId id="304" r:id="rId40"/>
    <p:sldId id="306" r:id="rId41"/>
    <p:sldId id="272" r:id="rId42"/>
    <p:sldId id="271" r:id="rId43"/>
    <p:sldId id="273" r:id="rId44"/>
    <p:sldId id="328" r:id="rId45"/>
    <p:sldId id="289" r:id="rId46"/>
    <p:sldId id="284" r:id="rId47"/>
    <p:sldId id="283" r:id="rId48"/>
    <p:sldId id="285" r:id="rId49"/>
    <p:sldId id="330" r:id="rId50"/>
    <p:sldId id="310" r:id="rId51"/>
    <p:sldId id="309" r:id="rId52"/>
    <p:sldId id="312" r:id="rId53"/>
    <p:sldId id="290" r:id="rId54"/>
    <p:sldId id="315" r:id="rId55"/>
    <p:sldId id="286" r:id="rId56"/>
    <p:sldId id="274" r:id="rId57"/>
    <p:sldId id="276" r:id="rId58"/>
    <p:sldId id="331" r:id="rId59"/>
    <p:sldId id="317" r:id="rId60"/>
    <p:sldId id="316" r:id="rId61"/>
    <p:sldId id="279" r:id="rId62"/>
    <p:sldId id="287" r:id="rId63"/>
    <p:sldId id="280" r:id="rId64"/>
    <p:sldId id="326" r:id="rId65"/>
    <p:sldId id="332" r:id="rId66"/>
    <p:sldId id="370" r:id="rId67"/>
    <p:sldId id="437" r:id="rId68"/>
    <p:sldId id="372" r:id="rId69"/>
    <p:sldId id="373" r:id="rId70"/>
    <p:sldId id="439" r:id="rId71"/>
    <p:sldId id="393" r:id="rId72"/>
    <p:sldId id="333" r:id="rId73"/>
    <p:sldId id="399" r:id="rId74"/>
    <p:sldId id="400" r:id="rId75"/>
    <p:sldId id="404" r:id="rId76"/>
    <p:sldId id="417" r:id="rId77"/>
    <p:sldId id="406" r:id="rId78"/>
    <p:sldId id="408" r:id="rId79"/>
    <p:sldId id="407" r:id="rId80"/>
    <p:sldId id="409" r:id="rId81"/>
    <p:sldId id="410" r:id="rId82"/>
    <p:sldId id="411" r:id="rId83"/>
    <p:sldId id="412" r:id="rId84"/>
    <p:sldId id="413" r:id="rId85"/>
    <p:sldId id="414" r:id="rId86"/>
    <p:sldId id="415" r:id="rId87"/>
    <p:sldId id="416" r:id="rId88"/>
    <p:sldId id="352" r:id="rId89"/>
    <p:sldId id="440" r:id="rId90"/>
    <p:sldId id="441" r:id="rId91"/>
    <p:sldId id="442" r:id="rId92"/>
    <p:sldId id="443" r:id="rId93"/>
    <p:sldId id="444" r:id="rId94"/>
    <p:sldId id="423" r:id="rId95"/>
    <p:sldId id="424" r:id="rId96"/>
    <p:sldId id="425" r:id="rId9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791A"/>
    <a:srgbClr val="7F7F7F"/>
    <a:srgbClr val="C00000"/>
    <a:srgbClr val="CC0000"/>
    <a:srgbClr val="FC6E51"/>
    <a:srgbClr val="5399A5"/>
    <a:srgbClr val="303030"/>
    <a:srgbClr val="53CCD5"/>
    <a:srgbClr val="01445E"/>
    <a:srgbClr val="B434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60" d="100"/>
          <a:sy n="60" d="100"/>
        </p:scale>
        <p:origin x="906" y="3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DA25B-20C3-47A9-943A-77C3A149658C}" type="datetimeFigureOut">
              <a:rPr lang="en-US" smtClean="0"/>
              <a:t>2/13/2020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87C8F9-7173-46BE-9D72-B05F0366CBF7}" type="slidenum">
              <a:rPr lang="en-US" smtClean="0"/>
              <a:t>‹#›</a:t>
            </a:fld>
            <a:endParaRPr lang="en-US"/>
          </a:p>
        </p:txBody>
      </p:sp>
    </p:spTree>
    <p:extLst>
      <p:ext uri="{BB962C8B-B14F-4D97-AF65-F5344CB8AC3E}">
        <p14:creationId xmlns:p14="http://schemas.microsoft.com/office/powerpoint/2010/main" val="981002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1118128" rtl="0">
              <a:lnSpc>
                <a:spcPct val="100000"/>
              </a:lnSpc>
              <a:defRPr/>
            </a:pPr>
            <a:r>
              <a:rPr lang="en-US" b="1" kern="1200" dirty="0">
                <a:solidFill>
                  <a:schemeClr val="tx1"/>
                </a:solidFill>
                <a:latin typeface="Avenir Roman"/>
                <a:ea typeface="Avenir Roman"/>
                <a:cs typeface="Avenir Roman"/>
                <a:sym typeface="Avenir Roman"/>
              </a:rPr>
              <a:t>[DEFINE TRUST }</a:t>
            </a:r>
          </a:p>
          <a:p>
            <a:pPr algn="l" defTabSz="1118128" rtl="0">
              <a:lnSpc>
                <a:spcPct val="100000"/>
              </a:lnSpc>
              <a:defRPr/>
            </a:pPr>
            <a:r>
              <a:rPr lang="en-US" kern="1200" dirty="0">
                <a:solidFill>
                  <a:schemeClr val="tx1"/>
                </a:solidFill>
                <a:latin typeface="Avenir Roman"/>
                <a:ea typeface="Avenir Roman"/>
                <a:cs typeface="Avenir Roman"/>
                <a:sym typeface="Avenir Roman"/>
              </a:rPr>
              <a:t>The first and foundational behavior of cohesive teams is trust. That means:</a:t>
            </a:r>
          </a:p>
          <a:p>
            <a:pPr marL="174708" indent="-174708" algn="l" defTabSz="1118128" rtl="0">
              <a:lnSpc>
                <a:spcPct val="100000"/>
              </a:lnSpc>
              <a:buFont typeface="Arial" panose="020B0604020202020204" pitchFamily="34" charset="0"/>
              <a:buChar char="•"/>
              <a:defRPr/>
            </a:pPr>
            <a:r>
              <a:rPr lang="en-US" kern="1200" dirty="0">
                <a:solidFill>
                  <a:schemeClr val="tx1"/>
                </a:solidFill>
                <a:latin typeface="Avenir Roman"/>
                <a:ea typeface="Avenir Roman"/>
                <a:cs typeface="Avenir Roman"/>
                <a:sym typeface="Avenir Roman"/>
              </a:rPr>
              <a:t>Being vulnerable with one other. </a:t>
            </a:r>
          </a:p>
          <a:p>
            <a:pPr marL="174708" indent="-174708" algn="l" defTabSz="1118128" rtl="0">
              <a:lnSpc>
                <a:spcPct val="100000"/>
              </a:lnSpc>
              <a:buFont typeface="Arial" panose="020B0604020202020204" pitchFamily="34" charset="0"/>
              <a:buChar char="•"/>
              <a:defRPr/>
            </a:pPr>
            <a:r>
              <a:rPr lang="en-US" kern="1200" dirty="0">
                <a:solidFill>
                  <a:schemeClr val="tx1"/>
                </a:solidFill>
                <a:latin typeface="Avenir Roman"/>
                <a:ea typeface="Avenir Roman"/>
                <a:cs typeface="Avenir Roman"/>
                <a:sym typeface="Avenir Roman"/>
              </a:rPr>
              <a:t>It’s about genuinely transparent and honest with one another so you can admit your mistakes, weaknesses </a:t>
            </a:r>
          </a:p>
          <a:p>
            <a:pPr marL="174708" indent="-174708" algn="l" defTabSz="1118128" rtl="0">
              <a:lnSpc>
                <a:spcPct val="100000"/>
              </a:lnSpc>
              <a:buFont typeface="Arial" panose="020B0604020202020204" pitchFamily="34" charset="0"/>
              <a:buChar char="•"/>
              <a:defRPr/>
            </a:pPr>
            <a:r>
              <a:rPr lang="en-US" kern="1200" dirty="0">
                <a:solidFill>
                  <a:schemeClr val="tx1"/>
                </a:solidFill>
                <a:latin typeface="Avenir Roman"/>
                <a:ea typeface="Avenir Roman"/>
                <a:cs typeface="Avenir Roman"/>
                <a:sym typeface="Avenir Roman"/>
              </a:rPr>
              <a:t>and say things like able to say things like “hey, I need help” or “I struggle in this are, or I’m sorry</a:t>
            </a:r>
          </a:p>
          <a:p>
            <a:endParaRPr lang="en-US" dirty="0"/>
          </a:p>
        </p:txBody>
      </p:sp>
      <p:sp>
        <p:nvSpPr>
          <p:cNvPr id="4" name="Slide Number Placeholder 3"/>
          <p:cNvSpPr>
            <a:spLocks noGrp="1"/>
          </p:cNvSpPr>
          <p:nvPr>
            <p:ph type="sldNum" sz="quarter" idx="5"/>
          </p:nvPr>
        </p:nvSpPr>
        <p:spPr/>
        <p:txBody>
          <a:bodyPr/>
          <a:lstStyle/>
          <a:p>
            <a:fld id="{3187C8F9-7173-46BE-9D72-B05F0366CBF7}" type="slidenum">
              <a:rPr lang="en-US" smtClean="0"/>
              <a:t>29</a:t>
            </a:fld>
            <a:endParaRPr lang="en-US"/>
          </a:p>
        </p:txBody>
      </p:sp>
    </p:spTree>
    <p:extLst>
      <p:ext uri="{BB962C8B-B14F-4D97-AF65-F5344CB8AC3E}">
        <p14:creationId xmlns:p14="http://schemas.microsoft.com/office/powerpoint/2010/main" val="2366092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9F5A4C-9352-4C18-8A5B-DFD32D9ACB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A67BC1B2-F94B-4AD7-A931-1F31055BA2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AB609A90-C07C-4C96-B951-10A1A81C5783}"/>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5" name="Footer Placeholder 4">
            <a:extLst>
              <a:ext uri="{FF2B5EF4-FFF2-40B4-BE49-F238E27FC236}">
                <a16:creationId xmlns:a16="http://schemas.microsoft.com/office/drawing/2014/main" xmlns="" id="{5EE95E98-D4DE-4CD8-8D07-CBA58E9C1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2626293-9EFA-42B9-9082-664F01CA1352}"/>
              </a:ext>
            </a:extLst>
          </p:cNvPr>
          <p:cNvSpPr>
            <a:spLocks noGrp="1"/>
          </p:cNvSpPr>
          <p:nvPr>
            <p:ph type="sldNum" sz="quarter" idx="12"/>
          </p:nvPr>
        </p:nvSpPr>
        <p:spPr/>
        <p:txBody>
          <a:bodyPr/>
          <a:lstStyle/>
          <a:p>
            <a:fld id="{4DE1072C-D5D2-42FB-9AE1-1BF141FD73C9}" type="slidenum">
              <a:rPr lang="en-US" smtClean="0"/>
              <a:t>‹#›</a:t>
            </a:fld>
            <a:endParaRPr lang="en-US"/>
          </a:p>
        </p:txBody>
      </p:sp>
      <p:sp>
        <p:nvSpPr>
          <p:cNvPr id="8" name="Rectangle 7">
            <a:extLst>
              <a:ext uri="{FF2B5EF4-FFF2-40B4-BE49-F238E27FC236}">
                <a16:creationId xmlns:a16="http://schemas.microsoft.com/office/drawing/2014/main" xmlns="" id="{B35AA6CD-FA59-48EC-994D-F41DB2F1BE65}"/>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xmlns="" id="{92ECD15A-BA18-477E-9AF8-3442D3DD8304}"/>
              </a:ext>
            </a:extLst>
          </p:cNvPr>
          <p:cNvSpPr/>
          <p:nvPr userDrawn="1"/>
        </p:nvSpPr>
        <p:spPr>
          <a:xfrm>
            <a:off x="10620260" y="551901"/>
            <a:ext cx="495759" cy="393304"/>
          </a:xfrm>
          <a:prstGeom prst="triangl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3154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6CFC08-5103-4AFE-AE3D-84ABE68E7F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F32F4FF-6018-466A-B9CC-20512A0903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003ECFC-E770-4362-8775-611FDD0C091C}"/>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5" name="Footer Placeholder 4">
            <a:extLst>
              <a:ext uri="{FF2B5EF4-FFF2-40B4-BE49-F238E27FC236}">
                <a16:creationId xmlns:a16="http://schemas.microsoft.com/office/drawing/2014/main" xmlns="" id="{220B0AC9-CF88-4D3A-A401-C9E6183D58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FB46ABA-0D13-4C97-B66C-0E26B4F02E30}"/>
              </a:ext>
            </a:extLst>
          </p:cNvPr>
          <p:cNvSpPr>
            <a:spLocks noGrp="1"/>
          </p:cNvSpPr>
          <p:nvPr>
            <p:ph type="sldNum" sz="quarter" idx="12"/>
          </p:nvPr>
        </p:nvSpPr>
        <p:spPr/>
        <p:txBody>
          <a:bodyPr/>
          <a:lstStyle/>
          <a:p>
            <a:fld id="{4DE1072C-D5D2-42FB-9AE1-1BF141FD73C9}" type="slidenum">
              <a:rPr lang="en-US" smtClean="0"/>
              <a:t>‹#›</a:t>
            </a:fld>
            <a:endParaRPr lang="en-US"/>
          </a:p>
        </p:txBody>
      </p:sp>
      <p:pic>
        <p:nvPicPr>
          <p:cNvPr id="8" name="Picture 2">
            <a:extLst>
              <a:ext uri="{FF2B5EF4-FFF2-40B4-BE49-F238E27FC236}">
                <a16:creationId xmlns:a16="http://schemas.microsoft.com/office/drawing/2014/main" xmlns="" id="{B472CCF0-563F-4FA0-9A36-9BB18212916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xmlns="" id="{FAB4FA46-F667-409E-A1A2-1E37EC8A1C5A}"/>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a16="http://schemas.microsoft.com/office/drawing/2014/main" xmlns="" id="{7143A9E0-C256-4417-9C6E-EA0DD48B2CF7}"/>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3BE4BC3A-6B15-40B0-B4B0-27F36C1AB122}"/>
              </a:ext>
            </a:extLst>
          </p:cNvPr>
          <p:cNvGrpSpPr/>
          <p:nvPr userDrawn="1"/>
        </p:nvGrpSpPr>
        <p:grpSpPr>
          <a:xfrm>
            <a:off x="3231273" y="6305635"/>
            <a:ext cx="5729454" cy="427435"/>
            <a:chOff x="3231273" y="6305635"/>
            <a:chExt cx="5729454" cy="427435"/>
          </a:xfrm>
        </p:grpSpPr>
        <p:sp>
          <p:nvSpPr>
            <p:cNvPr id="12" name="Rectangle 11">
              <a:extLst>
                <a:ext uri="{FF2B5EF4-FFF2-40B4-BE49-F238E27FC236}">
                  <a16:creationId xmlns:a16="http://schemas.microsoft.com/office/drawing/2014/main" xmlns="" id="{C4FADB43-4178-4010-BB64-B43B6DAF0C06}"/>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xmlns="" id="{AAFCD417-E458-4D53-98D1-ED3F7DD38D63}"/>
                </a:ext>
              </a:extLst>
            </p:cNvPr>
            <p:cNvGrpSpPr/>
            <p:nvPr userDrawn="1"/>
          </p:nvGrpSpPr>
          <p:grpSpPr>
            <a:xfrm>
              <a:off x="3231273" y="6479154"/>
              <a:ext cx="5729454" cy="253916"/>
              <a:chOff x="2819793" y="6405013"/>
              <a:chExt cx="5729454" cy="253916"/>
            </a:xfrm>
          </p:grpSpPr>
          <p:sp>
            <p:nvSpPr>
              <p:cNvPr id="14" name="Rectangle 13">
                <a:extLst>
                  <a:ext uri="{FF2B5EF4-FFF2-40B4-BE49-F238E27FC236}">
                    <a16:creationId xmlns:a16="http://schemas.microsoft.com/office/drawing/2014/main" xmlns="" id="{D067405B-1CAA-4F09-8C95-A2D37DA3E636}"/>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5" name="Isosceles Triangle 14">
                <a:extLst>
                  <a:ext uri="{FF2B5EF4-FFF2-40B4-BE49-F238E27FC236}">
                    <a16:creationId xmlns:a16="http://schemas.microsoft.com/office/drawing/2014/main" xmlns="" id="{15983F62-E29F-43F8-A19D-7E9C14C8033C}"/>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xmlns="" id="{980F3119-65E6-47C3-B53C-122C5CB23A1C}"/>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xmlns="" id="{9A5EC8D8-0FED-4710-ADE3-5025B60BF5C2}"/>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920293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CA3DEA-23B1-419D-83C7-DE7B5AD78D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B1B35EC-8C38-44B1-A09E-9DEACF2188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3524E541-22AC-4743-99E3-579C0BC3D8D1}"/>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5" name="Footer Placeholder 4">
            <a:extLst>
              <a:ext uri="{FF2B5EF4-FFF2-40B4-BE49-F238E27FC236}">
                <a16:creationId xmlns:a16="http://schemas.microsoft.com/office/drawing/2014/main" xmlns="" id="{0F2A44BF-002A-41FC-8566-74394A11EC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9C56A24-15CD-4691-BCC9-6BC08EE92D11}"/>
              </a:ext>
            </a:extLst>
          </p:cNvPr>
          <p:cNvSpPr>
            <a:spLocks noGrp="1"/>
          </p:cNvSpPr>
          <p:nvPr>
            <p:ph type="sldNum" sz="quarter" idx="12"/>
          </p:nvPr>
        </p:nvSpPr>
        <p:spPr/>
        <p:txBody>
          <a:bodyPr/>
          <a:lstStyle/>
          <a:p>
            <a:fld id="{4DE1072C-D5D2-42FB-9AE1-1BF141FD73C9}" type="slidenum">
              <a:rPr lang="en-US" smtClean="0"/>
              <a:t>‹#›</a:t>
            </a:fld>
            <a:endParaRPr lang="en-US"/>
          </a:p>
        </p:txBody>
      </p:sp>
      <p:pic>
        <p:nvPicPr>
          <p:cNvPr id="7" name="Picture 2">
            <a:extLst>
              <a:ext uri="{FF2B5EF4-FFF2-40B4-BE49-F238E27FC236}">
                <a16:creationId xmlns:a16="http://schemas.microsoft.com/office/drawing/2014/main" xmlns="" id="{971330E8-7D06-4B09-8EA8-531A3BC9DA4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a:extLst>
              <a:ext uri="{FF2B5EF4-FFF2-40B4-BE49-F238E27FC236}">
                <a16:creationId xmlns:a16="http://schemas.microsoft.com/office/drawing/2014/main" xmlns="" id="{4C256B4D-A8B6-4CCB-A1BA-E9033D0E0549}"/>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xmlns="" id="{7E082C2B-ECAE-4934-85E9-344545BB51CD}"/>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3731BBAC-88AC-48AD-9F5B-A6B3560D8C83}"/>
              </a:ext>
            </a:extLst>
          </p:cNvPr>
          <p:cNvGrpSpPr/>
          <p:nvPr userDrawn="1"/>
        </p:nvGrpSpPr>
        <p:grpSpPr>
          <a:xfrm>
            <a:off x="3231273" y="6305635"/>
            <a:ext cx="5729454" cy="427435"/>
            <a:chOff x="3231273" y="6305635"/>
            <a:chExt cx="5729454" cy="427435"/>
          </a:xfrm>
        </p:grpSpPr>
        <p:sp>
          <p:nvSpPr>
            <p:cNvPr id="11" name="Rectangle 10">
              <a:extLst>
                <a:ext uri="{FF2B5EF4-FFF2-40B4-BE49-F238E27FC236}">
                  <a16:creationId xmlns:a16="http://schemas.microsoft.com/office/drawing/2014/main" xmlns="" id="{A51B8942-63A7-423F-ACA6-55994527F66C}"/>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xmlns="" id="{01429717-0FD6-4AB0-8F80-DA04D6DB7017}"/>
                </a:ext>
              </a:extLst>
            </p:cNvPr>
            <p:cNvGrpSpPr/>
            <p:nvPr userDrawn="1"/>
          </p:nvGrpSpPr>
          <p:grpSpPr>
            <a:xfrm>
              <a:off x="3231273" y="6479154"/>
              <a:ext cx="5729454" cy="253916"/>
              <a:chOff x="2819793" y="6405013"/>
              <a:chExt cx="5729454" cy="253916"/>
            </a:xfrm>
          </p:grpSpPr>
          <p:sp>
            <p:nvSpPr>
              <p:cNvPr id="13" name="Rectangle 12">
                <a:extLst>
                  <a:ext uri="{FF2B5EF4-FFF2-40B4-BE49-F238E27FC236}">
                    <a16:creationId xmlns:a16="http://schemas.microsoft.com/office/drawing/2014/main" xmlns="" id="{F8314081-C6E0-4380-BAF3-EF8B4C2EF1DF}"/>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4" name="Isosceles Triangle 13">
                <a:extLst>
                  <a:ext uri="{FF2B5EF4-FFF2-40B4-BE49-F238E27FC236}">
                    <a16:creationId xmlns:a16="http://schemas.microsoft.com/office/drawing/2014/main" xmlns="" id="{60BCD01B-EF02-4F72-A493-8DDCFD5F2EBD}"/>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xmlns="" id="{52A6183C-E6FC-4AD1-AD6C-821DBC7DA653}"/>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xmlns="" id="{48CE5D8A-3215-430F-8234-F2A40B4706FF}"/>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64648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DA2229-D4DC-4851-BC22-E67C50283B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DDE01B3-91CA-4FD6-8D2F-5748068E1E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7C7C8C6-E293-4119-A9E1-08C6E545E4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7B15882-8DCC-4C99-B662-CE651AB332A7}"/>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6" name="Footer Placeholder 5">
            <a:extLst>
              <a:ext uri="{FF2B5EF4-FFF2-40B4-BE49-F238E27FC236}">
                <a16:creationId xmlns:a16="http://schemas.microsoft.com/office/drawing/2014/main" xmlns="" id="{C420BB2D-8D6E-4712-AD1D-549C609A86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352AA9C-E57C-4E80-93A0-340B6C2FDB77}"/>
              </a:ext>
            </a:extLst>
          </p:cNvPr>
          <p:cNvSpPr>
            <a:spLocks noGrp="1"/>
          </p:cNvSpPr>
          <p:nvPr>
            <p:ph type="sldNum" sz="quarter" idx="12"/>
          </p:nvPr>
        </p:nvSpPr>
        <p:spPr/>
        <p:txBody>
          <a:bodyPr/>
          <a:lstStyle/>
          <a:p>
            <a:fld id="{4DE1072C-D5D2-42FB-9AE1-1BF141FD73C9}" type="slidenum">
              <a:rPr lang="en-US" smtClean="0"/>
              <a:t>‹#›</a:t>
            </a:fld>
            <a:endParaRPr lang="en-US"/>
          </a:p>
        </p:txBody>
      </p:sp>
      <p:pic>
        <p:nvPicPr>
          <p:cNvPr id="8" name="Picture 2">
            <a:extLst>
              <a:ext uri="{FF2B5EF4-FFF2-40B4-BE49-F238E27FC236}">
                <a16:creationId xmlns:a16="http://schemas.microsoft.com/office/drawing/2014/main" xmlns="" id="{B315086C-CAB8-4696-A439-52DAC838878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xmlns="" id="{ECA504D7-BA97-4674-BB47-BFC8F7F70F64}"/>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a16="http://schemas.microsoft.com/office/drawing/2014/main" xmlns="" id="{777D079B-4F1F-4963-9BB2-CC25225C621B}"/>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2BFEDAA7-4E2B-4E96-87E1-27CB42614E03}"/>
              </a:ext>
            </a:extLst>
          </p:cNvPr>
          <p:cNvGrpSpPr/>
          <p:nvPr userDrawn="1"/>
        </p:nvGrpSpPr>
        <p:grpSpPr>
          <a:xfrm>
            <a:off x="3231273" y="6305635"/>
            <a:ext cx="5729454" cy="427435"/>
            <a:chOff x="3231273" y="6305635"/>
            <a:chExt cx="5729454" cy="427435"/>
          </a:xfrm>
        </p:grpSpPr>
        <p:sp>
          <p:nvSpPr>
            <p:cNvPr id="12" name="Rectangle 11">
              <a:extLst>
                <a:ext uri="{FF2B5EF4-FFF2-40B4-BE49-F238E27FC236}">
                  <a16:creationId xmlns:a16="http://schemas.microsoft.com/office/drawing/2014/main" xmlns="" id="{AF5FD774-AAAD-4581-A3B5-2FEE3A9069EE}"/>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xmlns="" id="{80326C27-C7DB-42CD-B9E7-30CBD5A8A38C}"/>
                </a:ext>
              </a:extLst>
            </p:cNvPr>
            <p:cNvGrpSpPr/>
            <p:nvPr userDrawn="1"/>
          </p:nvGrpSpPr>
          <p:grpSpPr>
            <a:xfrm>
              <a:off x="3231273" y="6479154"/>
              <a:ext cx="5729454" cy="253916"/>
              <a:chOff x="2819793" y="6405013"/>
              <a:chExt cx="5729454" cy="253916"/>
            </a:xfrm>
          </p:grpSpPr>
          <p:sp>
            <p:nvSpPr>
              <p:cNvPr id="14" name="Rectangle 13">
                <a:extLst>
                  <a:ext uri="{FF2B5EF4-FFF2-40B4-BE49-F238E27FC236}">
                    <a16:creationId xmlns:a16="http://schemas.microsoft.com/office/drawing/2014/main" xmlns="" id="{436B9D8E-B2AD-4318-A855-CAEE41CEF6BA}"/>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5" name="Isosceles Triangle 14">
                <a:extLst>
                  <a:ext uri="{FF2B5EF4-FFF2-40B4-BE49-F238E27FC236}">
                    <a16:creationId xmlns:a16="http://schemas.microsoft.com/office/drawing/2014/main" xmlns="" id="{B658FD8C-A662-4D20-8B30-0CCE1A71984D}"/>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xmlns="" id="{2DA6DD2E-5B90-4F6B-A3AB-092FF79EB102}"/>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xmlns="" id="{D4CED239-7068-43FC-BB24-96A094F3FA22}"/>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269062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217F29-E1BD-43B0-B767-5DB14AB47C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E506B062-0FE0-4578-9644-939789509C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68204440-A76A-48B6-9C34-90114F1D90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9BFF618A-B229-44FA-B650-E0FF29EA9C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3AE84AF-381B-4D79-8B0A-B0B5BAE78D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6DF36792-E2C1-4ADC-BAF9-F2A97DCB0214}"/>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8" name="Footer Placeholder 7">
            <a:extLst>
              <a:ext uri="{FF2B5EF4-FFF2-40B4-BE49-F238E27FC236}">
                <a16:creationId xmlns:a16="http://schemas.microsoft.com/office/drawing/2014/main" xmlns="" id="{658E17AA-CB05-4210-A1FE-28A64AE0CA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4E6E88D-29FA-4447-B600-BF2CF7170993}"/>
              </a:ext>
            </a:extLst>
          </p:cNvPr>
          <p:cNvSpPr>
            <a:spLocks noGrp="1"/>
          </p:cNvSpPr>
          <p:nvPr>
            <p:ph type="sldNum" sz="quarter" idx="12"/>
          </p:nvPr>
        </p:nvSpPr>
        <p:spPr/>
        <p:txBody>
          <a:bodyPr/>
          <a:lstStyle/>
          <a:p>
            <a:fld id="{4DE1072C-D5D2-42FB-9AE1-1BF141FD73C9}" type="slidenum">
              <a:rPr lang="en-US" smtClean="0"/>
              <a:t>‹#›</a:t>
            </a:fld>
            <a:endParaRPr lang="en-US"/>
          </a:p>
        </p:txBody>
      </p:sp>
      <p:pic>
        <p:nvPicPr>
          <p:cNvPr id="10" name="Picture 2">
            <a:extLst>
              <a:ext uri="{FF2B5EF4-FFF2-40B4-BE49-F238E27FC236}">
                <a16:creationId xmlns:a16="http://schemas.microsoft.com/office/drawing/2014/main" xmlns="" id="{62765BD9-A95F-4645-B261-A0B790F058B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a:extLst>
              <a:ext uri="{FF2B5EF4-FFF2-40B4-BE49-F238E27FC236}">
                <a16:creationId xmlns:a16="http://schemas.microsoft.com/office/drawing/2014/main" xmlns="" id="{A693A8D8-8D47-4569-AC82-D5C9B48F0494}"/>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Isosceles Triangle 11">
            <a:extLst>
              <a:ext uri="{FF2B5EF4-FFF2-40B4-BE49-F238E27FC236}">
                <a16:creationId xmlns:a16="http://schemas.microsoft.com/office/drawing/2014/main" xmlns="" id="{E3CDC808-CE5F-4AB4-B07D-684470541B9C}"/>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xmlns="" id="{F96B1D10-4AF9-4543-820F-78D4000F9CA7}"/>
              </a:ext>
            </a:extLst>
          </p:cNvPr>
          <p:cNvGrpSpPr/>
          <p:nvPr userDrawn="1"/>
        </p:nvGrpSpPr>
        <p:grpSpPr>
          <a:xfrm>
            <a:off x="3231273" y="6305635"/>
            <a:ext cx="5729454" cy="427435"/>
            <a:chOff x="3231273" y="6305635"/>
            <a:chExt cx="5729454" cy="427435"/>
          </a:xfrm>
        </p:grpSpPr>
        <p:sp>
          <p:nvSpPr>
            <p:cNvPr id="14" name="Rectangle 13">
              <a:extLst>
                <a:ext uri="{FF2B5EF4-FFF2-40B4-BE49-F238E27FC236}">
                  <a16:creationId xmlns:a16="http://schemas.microsoft.com/office/drawing/2014/main" xmlns="" id="{7374A61F-04AE-44AA-8A2A-AC0A2C293524}"/>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xmlns="" id="{8A1E81E4-5412-4635-97CB-41D080AF10D1}"/>
                </a:ext>
              </a:extLst>
            </p:cNvPr>
            <p:cNvGrpSpPr/>
            <p:nvPr userDrawn="1"/>
          </p:nvGrpSpPr>
          <p:grpSpPr>
            <a:xfrm>
              <a:off x="3231273" y="6479154"/>
              <a:ext cx="5729454" cy="253916"/>
              <a:chOff x="2819793" y="6405013"/>
              <a:chExt cx="5729454" cy="253916"/>
            </a:xfrm>
          </p:grpSpPr>
          <p:sp>
            <p:nvSpPr>
              <p:cNvPr id="16" name="Rectangle 15">
                <a:extLst>
                  <a:ext uri="{FF2B5EF4-FFF2-40B4-BE49-F238E27FC236}">
                    <a16:creationId xmlns:a16="http://schemas.microsoft.com/office/drawing/2014/main" xmlns="" id="{BAEBD1F7-BD33-45E9-9153-EC315446F97C}"/>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7" name="Isosceles Triangle 16">
                <a:extLst>
                  <a:ext uri="{FF2B5EF4-FFF2-40B4-BE49-F238E27FC236}">
                    <a16:creationId xmlns:a16="http://schemas.microsoft.com/office/drawing/2014/main" xmlns="" id="{A094C4BD-7C88-4BC6-8F2B-646E0805B6E5}"/>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xmlns="" id="{CFA2C1E6-5E19-4951-A4DB-9182EEC5311C}"/>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xmlns="" id="{F8AD4347-4BDA-4C83-959A-E1531A83C681}"/>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887095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CCEF79-8EF3-404D-9DE9-3E0C520E6E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34AC378-FA83-4766-A8E7-992EBCECBCC8}"/>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4" name="Footer Placeholder 3">
            <a:extLst>
              <a:ext uri="{FF2B5EF4-FFF2-40B4-BE49-F238E27FC236}">
                <a16:creationId xmlns:a16="http://schemas.microsoft.com/office/drawing/2014/main" xmlns="" id="{FD93A6F3-3E19-40C5-9F16-BF4D8BAD21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FC4F3C3-6661-4EE1-A4E8-162939A2D590}"/>
              </a:ext>
            </a:extLst>
          </p:cNvPr>
          <p:cNvSpPr>
            <a:spLocks noGrp="1"/>
          </p:cNvSpPr>
          <p:nvPr>
            <p:ph type="sldNum" sz="quarter" idx="12"/>
          </p:nvPr>
        </p:nvSpPr>
        <p:spPr/>
        <p:txBody>
          <a:bodyPr/>
          <a:lstStyle/>
          <a:p>
            <a:fld id="{4DE1072C-D5D2-42FB-9AE1-1BF141FD73C9}" type="slidenum">
              <a:rPr lang="en-US" smtClean="0"/>
              <a:t>‹#›</a:t>
            </a:fld>
            <a:endParaRPr lang="en-US"/>
          </a:p>
        </p:txBody>
      </p:sp>
      <p:pic>
        <p:nvPicPr>
          <p:cNvPr id="6" name="Picture 2">
            <a:extLst>
              <a:ext uri="{FF2B5EF4-FFF2-40B4-BE49-F238E27FC236}">
                <a16:creationId xmlns:a16="http://schemas.microsoft.com/office/drawing/2014/main" xmlns="" id="{3CDC511C-2113-4E75-9742-23881327F4E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a:extLst>
              <a:ext uri="{FF2B5EF4-FFF2-40B4-BE49-F238E27FC236}">
                <a16:creationId xmlns:a16="http://schemas.microsoft.com/office/drawing/2014/main" xmlns="" id="{3AB0908E-ECBB-44EC-B2C0-7F709D9EF3A3}"/>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Isosceles Triangle 7">
            <a:extLst>
              <a:ext uri="{FF2B5EF4-FFF2-40B4-BE49-F238E27FC236}">
                <a16:creationId xmlns:a16="http://schemas.microsoft.com/office/drawing/2014/main" xmlns="" id="{9E7DDA30-C469-4762-A07F-DD7701E25921}"/>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xmlns="" id="{A6081E36-8942-4B79-B2B3-EB3339EEF946}"/>
              </a:ext>
            </a:extLst>
          </p:cNvPr>
          <p:cNvGrpSpPr/>
          <p:nvPr userDrawn="1"/>
        </p:nvGrpSpPr>
        <p:grpSpPr>
          <a:xfrm>
            <a:off x="3231273" y="6305635"/>
            <a:ext cx="5729454" cy="427435"/>
            <a:chOff x="3231273" y="6305635"/>
            <a:chExt cx="5729454" cy="427435"/>
          </a:xfrm>
        </p:grpSpPr>
        <p:sp>
          <p:nvSpPr>
            <p:cNvPr id="10" name="Rectangle 9">
              <a:extLst>
                <a:ext uri="{FF2B5EF4-FFF2-40B4-BE49-F238E27FC236}">
                  <a16:creationId xmlns:a16="http://schemas.microsoft.com/office/drawing/2014/main" xmlns="" id="{760236F8-2D7E-400B-8BF1-8DF3F6B87E50}"/>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xmlns="" id="{0C2B4A50-1BB0-4A43-86FD-C5260EAAEB3D}"/>
                </a:ext>
              </a:extLst>
            </p:cNvPr>
            <p:cNvGrpSpPr/>
            <p:nvPr userDrawn="1"/>
          </p:nvGrpSpPr>
          <p:grpSpPr>
            <a:xfrm>
              <a:off x="3231273" y="6479154"/>
              <a:ext cx="5729454" cy="253916"/>
              <a:chOff x="2819793" y="6405013"/>
              <a:chExt cx="5729454" cy="253916"/>
            </a:xfrm>
          </p:grpSpPr>
          <p:sp>
            <p:nvSpPr>
              <p:cNvPr id="12" name="Rectangle 11">
                <a:extLst>
                  <a:ext uri="{FF2B5EF4-FFF2-40B4-BE49-F238E27FC236}">
                    <a16:creationId xmlns:a16="http://schemas.microsoft.com/office/drawing/2014/main" xmlns="" id="{5872B287-FE6C-4E87-95B8-1B3E4A51A9AC}"/>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3" name="Isosceles Triangle 12">
                <a:extLst>
                  <a:ext uri="{FF2B5EF4-FFF2-40B4-BE49-F238E27FC236}">
                    <a16:creationId xmlns:a16="http://schemas.microsoft.com/office/drawing/2014/main" xmlns="" id="{207906E4-FFB1-41BD-9A4A-00EE177AE7DD}"/>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xmlns="" id="{6F3EDD56-72E8-4355-8DDB-40108B19810D}"/>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xmlns="" id="{E3165F53-5A18-46CD-A40F-D66795C47029}"/>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364843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63FDFA35-0402-4A94-B184-34A1059A878F}"/>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Isosceles Triangle 6">
            <a:extLst>
              <a:ext uri="{FF2B5EF4-FFF2-40B4-BE49-F238E27FC236}">
                <a16:creationId xmlns:a16="http://schemas.microsoft.com/office/drawing/2014/main" xmlns="" id="{404C39D9-823E-42A9-9281-B56AAACAABD7}"/>
              </a:ext>
            </a:extLst>
          </p:cNvPr>
          <p:cNvSpPr/>
          <p:nvPr userDrawn="1"/>
        </p:nvSpPr>
        <p:spPr>
          <a:xfrm>
            <a:off x="10620260" y="551901"/>
            <a:ext cx="495759" cy="393304"/>
          </a:xfrm>
          <a:prstGeom prst="triangl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ate Placeholder 3">
            <a:extLst>
              <a:ext uri="{FF2B5EF4-FFF2-40B4-BE49-F238E27FC236}">
                <a16:creationId xmlns:a16="http://schemas.microsoft.com/office/drawing/2014/main" xmlns="" id="{46319849-017B-4BB9-B140-0E035122F284}"/>
              </a:ext>
            </a:extLst>
          </p:cNvPr>
          <p:cNvSpPr>
            <a:spLocks noGrp="1"/>
          </p:cNvSpPr>
          <p:nvPr>
            <p:ph type="dt" sz="half" idx="10"/>
          </p:nvPr>
        </p:nvSpPr>
        <p:spPr>
          <a:xfrm>
            <a:off x="838200" y="6356350"/>
            <a:ext cx="2743200" cy="365125"/>
          </a:xfrm>
        </p:spPr>
        <p:txBody>
          <a:bodyPr/>
          <a:lstStyle/>
          <a:p>
            <a:fld id="{51FC355B-349D-4E05-9A67-DE014BD2F8F4}" type="datetimeFigureOut">
              <a:rPr lang="en-US" smtClean="0"/>
              <a:t>2/13/2020</a:t>
            </a:fld>
            <a:endParaRPr lang="en-US"/>
          </a:p>
        </p:txBody>
      </p:sp>
      <p:sp>
        <p:nvSpPr>
          <p:cNvPr id="16" name="Footer Placeholder 4">
            <a:extLst>
              <a:ext uri="{FF2B5EF4-FFF2-40B4-BE49-F238E27FC236}">
                <a16:creationId xmlns:a16="http://schemas.microsoft.com/office/drawing/2014/main" xmlns="" id="{21A335E0-6E2B-4771-9BEC-C9F73E764428}"/>
              </a:ext>
            </a:extLst>
          </p:cNvPr>
          <p:cNvSpPr>
            <a:spLocks noGrp="1"/>
          </p:cNvSpPr>
          <p:nvPr>
            <p:ph type="ftr" sz="quarter" idx="11"/>
          </p:nvPr>
        </p:nvSpPr>
        <p:spPr>
          <a:xfrm>
            <a:off x="4038600" y="6356350"/>
            <a:ext cx="4114800" cy="365125"/>
          </a:xfrm>
        </p:spPr>
        <p:txBody>
          <a:bodyPr/>
          <a:lstStyle/>
          <a:p>
            <a:endParaRPr lang="en-US"/>
          </a:p>
        </p:txBody>
      </p:sp>
      <p:pic>
        <p:nvPicPr>
          <p:cNvPr id="18" name="Picture 17">
            <a:extLst>
              <a:ext uri="{FF2B5EF4-FFF2-40B4-BE49-F238E27FC236}">
                <a16:creationId xmlns:a16="http://schemas.microsoft.com/office/drawing/2014/main" xmlns="" id="{528A7353-F6EF-4C5B-BF9B-5A034995E994}"/>
              </a:ext>
            </a:extLst>
          </p:cNvPr>
          <p:cNvPicPr>
            <a:picLocks noChangeAspect="1"/>
          </p:cNvPicPr>
          <p:nvPr userDrawn="1"/>
        </p:nvPicPr>
        <p:blipFill>
          <a:blip r:embed="rId2"/>
          <a:stretch>
            <a:fillRect/>
          </a:stretch>
        </p:blipFill>
        <p:spPr>
          <a:xfrm>
            <a:off x="9864362" y="6364050"/>
            <a:ext cx="2231329" cy="451143"/>
          </a:xfrm>
          <a:prstGeom prst="roundRect">
            <a:avLst/>
          </a:prstGeom>
        </p:spPr>
      </p:pic>
    </p:spTree>
    <p:extLst>
      <p:ext uri="{BB962C8B-B14F-4D97-AF65-F5344CB8AC3E}">
        <p14:creationId xmlns:p14="http://schemas.microsoft.com/office/powerpoint/2010/main" val="1554986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2096A2-01CE-4E08-A2FD-483E2A92A4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C3E8416D-1434-4AA8-BE5A-698BAF72A7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3664628-4B2A-4AD7-997B-3A0090FA82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274E72D-D58E-430C-AFDE-FA6F686924A9}"/>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6" name="Footer Placeholder 5">
            <a:extLst>
              <a:ext uri="{FF2B5EF4-FFF2-40B4-BE49-F238E27FC236}">
                <a16:creationId xmlns:a16="http://schemas.microsoft.com/office/drawing/2014/main" xmlns="" id="{9451A5CD-B0B2-4A3A-A67E-826C49BE5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CCAB7EE-BA32-41DC-813C-76DE3A911E18}"/>
              </a:ext>
            </a:extLst>
          </p:cNvPr>
          <p:cNvSpPr>
            <a:spLocks noGrp="1"/>
          </p:cNvSpPr>
          <p:nvPr>
            <p:ph type="sldNum" sz="quarter" idx="12"/>
          </p:nvPr>
        </p:nvSpPr>
        <p:spPr/>
        <p:txBody>
          <a:bodyPr/>
          <a:lstStyle/>
          <a:p>
            <a:fld id="{4DE1072C-D5D2-42FB-9AE1-1BF141FD73C9}" type="slidenum">
              <a:rPr lang="en-US" smtClean="0"/>
              <a:t>‹#›</a:t>
            </a:fld>
            <a:endParaRPr lang="en-US"/>
          </a:p>
        </p:txBody>
      </p:sp>
      <p:pic>
        <p:nvPicPr>
          <p:cNvPr id="8" name="Picture 2">
            <a:extLst>
              <a:ext uri="{FF2B5EF4-FFF2-40B4-BE49-F238E27FC236}">
                <a16:creationId xmlns:a16="http://schemas.microsoft.com/office/drawing/2014/main" xmlns="" id="{9E714098-2F07-406A-BEF1-03A87556FCC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xmlns="" id="{284418C8-D059-44E0-AB22-D4327DCCE103}"/>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a16="http://schemas.microsoft.com/office/drawing/2014/main" xmlns="" id="{753C80E3-20DF-43FD-B49D-CBF35D885576}"/>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B1D6E9AE-170B-4A14-BFBB-8A445C039888}"/>
              </a:ext>
            </a:extLst>
          </p:cNvPr>
          <p:cNvGrpSpPr/>
          <p:nvPr userDrawn="1"/>
        </p:nvGrpSpPr>
        <p:grpSpPr>
          <a:xfrm>
            <a:off x="3231273" y="6305635"/>
            <a:ext cx="5729454" cy="427435"/>
            <a:chOff x="3231273" y="6305635"/>
            <a:chExt cx="5729454" cy="427435"/>
          </a:xfrm>
        </p:grpSpPr>
        <p:sp>
          <p:nvSpPr>
            <p:cNvPr id="12" name="Rectangle 11">
              <a:extLst>
                <a:ext uri="{FF2B5EF4-FFF2-40B4-BE49-F238E27FC236}">
                  <a16:creationId xmlns:a16="http://schemas.microsoft.com/office/drawing/2014/main" xmlns="" id="{E9E08260-E031-46FF-B33B-B124E8965420}"/>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xmlns="" id="{62F55346-32D1-4AA0-AAAF-69FE926C0D04}"/>
                </a:ext>
              </a:extLst>
            </p:cNvPr>
            <p:cNvGrpSpPr/>
            <p:nvPr userDrawn="1"/>
          </p:nvGrpSpPr>
          <p:grpSpPr>
            <a:xfrm>
              <a:off x="3231273" y="6479154"/>
              <a:ext cx="5729454" cy="253916"/>
              <a:chOff x="2819793" y="6405013"/>
              <a:chExt cx="5729454" cy="253916"/>
            </a:xfrm>
          </p:grpSpPr>
          <p:sp>
            <p:nvSpPr>
              <p:cNvPr id="14" name="Rectangle 13">
                <a:extLst>
                  <a:ext uri="{FF2B5EF4-FFF2-40B4-BE49-F238E27FC236}">
                    <a16:creationId xmlns:a16="http://schemas.microsoft.com/office/drawing/2014/main" xmlns="" id="{6CB2C802-D9D0-4728-88F3-F07452142BFC}"/>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5" name="Isosceles Triangle 14">
                <a:extLst>
                  <a:ext uri="{FF2B5EF4-FFF2-40B4-BE49-F238E27FC236}">
                    <a16:creationId xmlns:a16="http://schemas.microsoft.com/office/drawing/2014/main" xmlns="" id="{4EC21C07-8698-4DB7-BEDD-8D853D63C6A0}"/>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xmlns="" id="{C79ED0CB-74CC-4E15-8D19-779DFA531DA3}"/>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xmlns="" id="{3E768A6B-604C-4B65-B0E8-A5C2527AC9F6}"/>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378836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18F838-531B-48D9-8FCC-5693E90164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6C6EA93F-7124-4664-8F6D-2CB7D8545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F8EB7BCE-E6E4-40FB-A397-6602BB31B0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C423E97-D38B-47AC-921A-0E45B7E1DAE2}"/>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6" name="Footer Placeholder 5">
            <a:extLst>
              <a:ext uri="{FF2B5EF4-FFF2-40B4-BE49-F238E27FC236}">
                <a16:creationId xmlns:a16="http://schemas.microsoft.com/office/drawing/2014/main" xmlns="" id="{E544622F-792C-4B7E-AC6F-9B3A7F077A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6E3311A-7AE3-4D8B-91C0-65E4EBE5E10B}"/>
              </a:ext>
            </a:extLst>
          </p:cNvPr>
          <p:cNvSpPr>
            <a:spLocks noGrp="1"/>
          </p:cNvSpPr>
          <p:nvPr>
            <p:ph type="sldNum" sz="quarter" idx="12"/>
          </p:nvPr>
        </p:nvSpPr>
        <p:spPr/>
        <p:txBody>
          <a:bodyPr/>
          <a:lstStyle/>
          <a:p>
            <a:fld id="{4DE1072C-D5D2-42FB-9AE1-1BF141FD73C9}" type="slidenum">
              <a:rPr lang="en-US" smtClean="0"/>
              <a:t>‹#›</a:t>
            </a:fld>
            <a:endParaRPr lang="en-US"/>
          </a:p>
        </p:txBody>
      </p:sp>
      <p:pic>
        <p:nvPicPr>
          <p:cNvPr id="8" name="Picture 2">
            <a:extLst>
              <a:ext uri="{FF2B5EF4-FFF2-40B4-BE49-F238E27FC236}">
                <a16:creationId xmlns:a16="http://schemas.microsoft.com/office/drawing/2014/main" xmlns="" id="{8A10BEC0-32B9-4030-A093-134E3C5ED4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xmlns="" id="{8E50CF2F-04B8-4161-9DB4-B684F575AB49}"/>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a16="http://schemas.microsoft.com/office/drawing/2014/main" xmlns="" id="{7B71AD07-CD82-41AA-ACA4-55BEC6B862DD}"/>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4E5D77BE-C246-4675-812D-B3E1C8BEDE09}"/>
              </a:ext>
            </a:extLst>
          </p:cNvPr>
          <p:cNvGrpSpPr/>
          <p:nvPr userDrawn="1"/>
        </p:nvGrpSpPr>
        <p:grpSpPr>
          <a:xfrm>
            <a:off x="3231273" y="6305635"/>
            <a:ext cx="5729454" cy="427435"/>
            <a:chOff x="3231273" y="6305635"/>
            <a:chExt cx="5729454" cy="427435"/>
          </a:xfrm>
        </p:grpSpPr>
        <p:sp>
          <p:nvSpPr>
            <p:cNvPr id="12" name="Rectangle 11">
              <a:extLst>
                <a:ext uri="{FF2B5EF4-FFF2-40B4-BE49-F238E27FC236}">
                  <a16:creationId xmlns:a16="http://schemas.microsoft.com/office/drawing/2014/main" xmlns="" id="{80F8B1D9-6954-4843-A56A-ADA43B52C121}"/>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xmlns="" id="{55A00AE7-FC5C-4CDB-85ED-16653A2A52F7}"/>
                </a:ext>
              </a:extLst>
            </p:cNvPr>
            <p:cNvGrpSpPr/>
            <p:nvPr userDrawn="1"/>
          </p:nvGrpSpPr>
          <p:grpSpPr>
            <a:xfrm>
              <a:off x="3231273" y="6479154"/>
              <a:ext cx="5729454" cy="253916"/>
              <a:chOff x="2819793" y="6405013"/>
              <a:chExt cx="5729454" cy="253916"/>
            </a:xfrm>
          </p:grpSpPr>
          <p:sp>
            <p:nvSpPr>
              <p:cNvPr id="14" name="Rectangle 13">
                <a:extLst>
                  <a:ext uri="{FF2B5EF4-FFF2-40B4-BE49-F238E27FC236}">
                    <a16:creationId xmlns:a16="http://schemas.microsoft.com/office/drawing/2014/main" xmlns="" id="{4FAB8429-E141-4229-8A94-F5E34F83F7A5}"/>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5" name="Isosceles Triangle 14">
                <a:extLst>
                  <a:ext uri="{FF2B5EF4-FFF2-40B4-BE49-F238E27FC236}">
                    <a16:creationId xmlns:a16="http://schemas.microsoft.com/office/drawing/2014/main" xmlns="" id="{39E4643A-BA34-49CD-B628-31ECF1727100}"/>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xmlns="" id="{9682C383-A266-4079-9AD1-8FAE2178583C}"/>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xmlns="" id="{45B04200-0344-426E-B020-584DDCC87061}"/>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040167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937464-E85D-45A4-A7CC-F135470F4A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6471D6E0-C2C2-4B49-96B6-A11E51CEAE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64638AC-ADF0-445D-A444-4224C06899C0}"/>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5" name="Footer Placeholder 4">
            <a:extLst>
              <a:ext uri="{FF2B5EF4-FFF2-40B4-BE49-F238E27FC236}">
                <a16:creationId xmlns:a16="http://schemas.microsoft.com/office/drawing/2014/main" xmlns="" id="{5054AF87-CA2C-450A-81AB-F4F302A8D5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B5F0CFC-210C-4E9A-B5D0-EEAC57DE14A5}"/>
              </a:ext>
            </a:extLst>
          </p:cNvPr>
          <p:cNvSpPr>
            <a:spLocks noGrp="1"/>
          </p:cNvSpPr>
          <p:nvPr>
            <p:ph type="sldNum" sz="quarter" idx="12"/>
          </p:nvPr>
        </p:nvSpPr>
        <p:spPr/>
        <p:txBody>
          <a:bodyPr/>
          <a:lstStyle/>
          <a:p>
            <a:fld id="{4DE1072C-D5D2-42FB-9AE1-1BF141FD73C9}" type="slidenum">
              <a:rPr lang="en-US" smtClean="0"/>
              <a:t>‹#›</a:t>
            </a:fld>
            <a:endParaRPr lang="en-US"/>
          </a:p>
        </p:txBody>
      </p:sp>
      <p:pic>
        <p:nvPicPr>
          <p:cNvPr id="7" name="Picture 2">
            <a:extLst>
              <a:ext uri="{FF2B5EF4-FFF2-40B4-BE49-F238E27FC236}">
                <a16:creationId xmlns:a16="http://schemas.microsoft.com/office/drawing/2014/main" xmlns="" id="{67182724-8BD1-47F6-9411-7125773457F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a:extLst>
              <a:ext uri="{FF2B5EF4-FFF2-40B4-BE49-F238E27FC236}">
                <a16:creationId xmlns:a16="http://schemas.microsoft.com/office/drawing/2014/main" xmlns="" id="{9F1AC188-EC03-4A1B-99BB-E3FA123B912B}"/>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xmlns="" id="{5160CC74-5BF1-44C2-A5D1-ED9AE0BA7032}"/>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A328B3F8-24A1-43AA-90A1-80CFDE26E003}"/>
              </a:ext>
            </a:extLst>
          </p:cNvPr>
          <p:cNvGrpSpPr/>
          <p:nvPr userDrawn="1"/>
        </p:nvGrpSpPr>
        <p:grpSpPr>
          <a:xfrm>
            <a:off x="3231273" y="6305635"/>
            <a:ext cx="5729454" cy="427435"/>
            <a:chOff x="3231273" y="6305635"/>
            <a:chExt cx="5729454" cy="427435"/>
          </a:xfrm>
        </p:grpSpPr>
        <p:sp>
          <p:nvSpPr>
            <p:cNvPr id="11" name="Rectangle 10">
              <a:extLst>
                <a:ext uri="{FF2B5EF4-FFF2-40B4-BE49-F238E27FC236}">
                  <a16:creationId xmlns:a16="http://schemas.microsoft.com/office/drawing/2014/main" xmlns="" id="{A9507F3F-9C17-4EB6-86FD-4BA9A5C611DF}"/>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xmlns="" id="{000A4068-A57F-4F2A-B0BE-44BB1FA681C8}"/>
                </a:ext>
              </a:extLst>
            </p:cNvPr>
            <p:cNvGrpSpPr/>
            <p:nvPr userDrawn="1"/>
          </p:nvGrpSpPr>
          <p:grpSpPr>
            <a:xfrm>
              <a:off x="3231273" y="6479154"/>
              <a:ext cx="5729454" cy="253916"/>
              <a:chOff x="2819793" y="6405013"/>
              <a:chExt cx="5729454" cy="253916"/>
            </a:xfrm>
          </p:grpSpPr>
          <p:sp>
            <p:nvSpPr>
              <p:cNvPr id="13" name="Rectangle 12">
                <a:extLst>
                  <a:ext uri="{FF2B5EF4-FFF2-40B4-BE49-F238E27FC236}">
                    <a16:creationId xmlns:a16="http://schemas.microsoft.com/office/drawing/2014/main" xmlns="" id="{53D66CAA-80DE-4C1A-83EE-ADC32817019E}"/>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4" name="Isosceles Triangle 13">
                <a:extLst>
                  <a:ext uri="{FF2B5EF4-FFF2-40B4-BE49-F238E27FC236}">
                    <a16:creationId xmlns:a16="http://schemas.microsoft.com/office/drawing/2014/main" xmlns="" id="{C80CABF6-761F-4B34-B4A1-8B5411554FEF}"/>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xmlns="" id="{B37FE00C-1577-43E8-BBD7-7396737A52A0}"/>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xmlns="" id="{343C6BB8-8883-4ED7-AE30-8838E1846827}"/>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587817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2404C5C-8791-4E0B-A67A-F4CF9FA8DE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EB3A49BC-6005-401D-9493-AC1EA32D27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94402AB-FC7C-4C40-8603-1C8113A8AF49}"/>
              </a:ext>
            </a:extLst>
          </p:cNvPr>
          <p:cNvSpPr>
            <a:spLocks noGrp="1"/>
          </p:cNvSpPr>
          <p:nvPr>
            <p:ph type="dt" sz="half" idx="10"/>
          </p:nvPr>
        </p:nvSpPr>
        <p:spPr/>
        <p:txBody>
          <a:bodyPr/>
          <a:lstStyle/>
          <a:p>
            <a:fld id="{99DCD3DA-1E5E-44E1-821D-63EB1C1891C1}" type="datetimeFigureOut">
              <a:rPr lang="en-US" smtClean="0"/>
              <a:t>2/13/2020</a:t>
            </a:fld>
            <a:endParaRPr lang="en-US"/>
          </a:p>
        </p:txBody>
      </p:sp>
      <p:sp>
        <p:nvSpPr>
          <p:cNvPr id="5" name="Footer Placeholder 4">
            <a:extLst>
              <a:ext uri="{FF2B5EF4-FFF2-40B4-BE49-F238E27FC236}">
                <a16:creationId xmlns:a16="http://schemas.microsoft.com/office/drawing/2014/main" xmlns="" id="{1D8AE591-52B1-43B4-8203-21DF10232E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1608237-04A2-4E19-A1A0-3732AFBB4B9B}"/>
              </a:ext>
            </a:extLst>
          </p:cNvPr>
          <p:cNvSpPr>
            <a:spLocks noGrp="1"/>
          </p:cNvSpPr>
          <p:nvPr>
            <p:ph type="sldNum" sz="quarter" idx="12"/>
          </p:nvPr>
        </p:nvSpPr>
        <p:spPr/>
        <p:txBody>
          <a:bodyPr/>
          <a:lstStyle/>
          <a:p>
            <a:fld id="{4DE1072C-D5D2-42FB-9AE1-1BF141FD73C9}" type="slidenum">
              <a:rPr lang="en-US" smtClean="0"/>
              <a:t>‹#›</a:t>
            </a:fld>
            <a:endParaRPr lang="en-US"/>
          </a:p>
        </p:txBody>
      </p:sp>
      <p:pic>
        <p:nvPicPr>
          <p:cNvPr id="7" name="Picture 2">
            <a:extLst>
              <a:ext uri="{FF2B5EF4-FFF2-40B4-BE49-F238E27FC236}">
                <a16:creationId xmlns:a16="http://schemas.microsoft.com/office/drawing/2014/main" xmlns="" id="{567753B3-27B4-483C-8026-0624DC50B0C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a:extLst>
              <a:ext uri="{FF2B5EF4-FFF2-40B4-BE49-F238E27FC236}">
                <a16:creationId xmlns:a16="http://schemas.microsoft.com/office/drawing/2014/main" xmlns="" id="{F031B7F7-C6FC-4E2B-B052-43706C67ED64}"/>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xmlns="" id="{85C41D8D-2508-4322-9AA8-485407BF523E}"/>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9AB83E11-0A08-4DF5-969C-3FB2F443FE68}"/>
              </a:ext>
            </a:extLst>
          </p:cNvPr>
          <p:cNvGrpSpPr/>
          <p:nvPr userDrawn="1"/>
        </p:nvGrpSpPr>
        <p:grpSpPr>
          <a:xfrm>
            <a:off x="3231273" y="6305635"/>
            <a:ext cx="5729454" cy="427435"/>
            <a:chOff x="3231273" y="6305635"/>
            <a:chExt cx="5729454" cy="427435"/>
          </a:xfrm>
        </p:grpSpPr>
        <p:sp>
          <p:nvSpPr>
            <p:cNvPr id="11" name="Rectangle 10">
              <a:extLst>
                <a:ext uri="{FF2B5EF4-FFF2-40B4-BE49-F238E27FC236}">
                  <a16:creationId xmlns:a16="http://schemas.microsoft.com/office/drawing/2014/main" xmlns="" id="{98155C28-E0A8-429A-A0EC-7B3E72501AA3}"/>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xmlns="" id="{153F7A66-6F60-403D-8262-F348BAFD4011}"/>
                </a:ext>
              </a:extLst>
            </p:cNvPr>
            <p:cNvGrpSpPr/>
            <p:nvPr userDrawn="1"/>
          </p:nvGrpSpPr>
          <p:grpSpPr>
            <a:xfrm>
              <a:off x="3231273" y="6479154"/>
              <a:ext cx="5729454" cy="253916"/>
              <a:chOff x="2819793" y="6405013"/>
              <a:chExt cx="5729454" cy="253916"/>
            </a:xfrm>
          </p:grpSpPr>
          <p:sp>
            <p:nvSpPr>
              <p:cNvPr id="13" name="Rectangle 12">
                <a:extLst>
                  <a:ext uri="{FF2B5EF4-FFF2-40B4-BE49-F238E27FC236}">
                    <a16:creationId xmlns:a16="http://schemas.microsoft.com/office/drawing/2014/main" xmlns="" id="{64F38D36-D06E-434D-A38C-CBB632B07FCB}"/>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4" name="Isosceles Triangle 13">
                <a:extLst>
                  <a:ext uri="{FF2B5EF4-FFF2-40B4-BE49-F238E27FC236}">
                    <a16:creationId xmlns:a16="http://schemas.microsoft.com/office/drawing/2014/main" xmlns="" id="{136DA99A-4B7F-4E43-9BE3-E2AD72FA9BBC}"/>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xmlns="" id="{A4E3E8A1-B531-43FE-A29C-644CC5F9BD43}"/>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xmlns="" id="{2D208650-63C1-4CF2-9564-8BFA67EFCD38}"/>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625288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xmlns="" id="{D4530839-1D45-43FA-A934-2A6CBE07350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5616" y="42618"/>
            <a:ext cx="83159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a:extLst>
              <a:ext uri="{FF2B5EF4-FFF2-40B4-BE49-F238E27FC236}">
                <a16:creationId xmlns:a16="http://schemas.microsoft.com/office/drawing/2014/main" xmlns="" id="{88F75EB3-AEC4-4AA2-90D2-AB3A311C64B4}"/>
              </a:ext>
            </a:extLst>
          </p:cNvPr>
          <p:cNvSpPr/>
          <p:nvPr userDrawn="1"/>
        </p:nvSpPr>
        <p:spPr>
          <a:xfrm flipV="1">
            <a:off x="0" y="725694"/>
            <a:ext cx="1219200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Isosceles Triangle 7">
            <a:extLst>
              <a:ext uri="{FF2B5EF4-FFF2-40B4-BE49-F238E27FC236}">
                <a16:creationId xmlns:a16="http://schemas.microsoft.com/office/drawing/2014/main" xmlns="" id="{3E10CB85-CC3B-4818-88D7-51371405712E}"/>
              </a:ext>
            </a:extLst>
          </p:cNvPr>
          <p:cNvSpPr/>
          <p:nvPr userDrawn="1"/>
        </p:nvSpPr>
        <p:spPr>
          <a:xfrm>
            <a:off x="10620260" y="551901"/>
            <a:ext cx="495759" cy="393304"/>
          </a:xfrm>
          <a:prstGeom prst="triangle">
            <a:avLst/>
          </a:prstGeom>
          <a:solidFill>
            <a:srgbClr val="00336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xmlns="" id="{6B5B39F2-193D-482C-B320-471CB38F81DA}"/>
              </a:ext>
            </a:extLst>
          </p:cNvPr>
          <p:cNvGrpSpPr/>
          <p:nvPr userDrawn="1"/>
        </p:nvGrpSpPr>
        <p:grpSpPr>
          <a:xfrm>
            <a:off x="3231273" y="6305635"/>
            <a:ext cx="5729454" cy="427435"/>
            <a:chOff x="3231273" y="6305635"/>
            <a:chExt cx="5729454" cy="427435"/>
          </a:xfrm>
        </p:grpSpPr>
        <p:sp>
          <p:nvSpPr>
            <p:cNvPr id="10" name="Rectangle 9">
              <a:extLst>
                <a:ext uri="{FF2B5EF4-FFF2-40B4-BE49-F238E27FC236}">
                  <a16:creationId xmlns:a16="http://schemas.microsoft.com/office/drawing/2014/main" xmlns="" id="{05209937-FFF5-4ABB-94CB-8C281A60413B}"/>
                </a:ext>
              </a:extLst>
            </p:cNvPr>
            <p:cNvSpPr/>
            <p:nvPr userDrawn="1"/>
          </p:nvSpPr>
          <p:spPr>
            <a:xfrm flipV="1">
              <a:off x="3261360" y="6305635"/>
              <a:ext cx="5669280" cy="4571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xmlns="" id="{D80A44FC-D00E-418F-98C7-3E9488F372DB}"/>
                </a:ext>
              </a:extLst>
            </p:cNvPr>
            <p:cNvGrpSpPr/>
            <p:nvPr userDrawn="1"/>
          </p:nvGrpSpPr>
          <p:grpSpPr>
            <a:xfrm>
              <a:off x="3231273" y="6479154"/>
              <a:ext cx="5729454" cy="253916"/>
              <a:chOff x="2819793" y="6405013"/>
              <a:chExt cx="5729454" cy="253916"/>
            </a:xfrm>
          </p:grpSpPr>
          <p:sp>
            <p:nvSpPr>
              <p:cNvPr id="12" name="Rectangle 11">
                <a:extLst>
                  <a:ext uri="{FF2B5EF4-FFF2-40B4-BE49-F238E27FC236}">
                    <a16:creationId xmlns:a16="http://schemas.microsoft.com/office/drawing/2014/main" xmlns="" id="{454A0FDE-E3C3-4E27-BF8F-8CDE2342B0C2}"/>
                  </a:ext>
                </a:extLst>
              </p:cNvPr>
              <p:cNvSpPr/>
              <p:nvPr userDrawn="1"/>
            </p:nvSpPr>
            <p:spPr>
              <a:xfrm>
                <a:off x="2819793" y="6405013"/>
                <a:ext cx="5729454" cy="253916"/>
              </a:xfrm>
              <a:prstGeom prst="rect">
                <a:avLst/>
              </a:prstGeom>
            </p:spPr>
            <p:txBody>
              <a:bodyPr wrap="none">
                <a:spAutoFit/>
              </a:bodyPr>
              <a:lstStyle/>
              <a:p>
                <a:pPr algn="ctr"/>
                <a:r>
                  <a:rPr lang="en-US" sz="1050" dirty="0"/>
                  <a:t>106 B1 Chippewa Drive     x     Marietta OH 45750     x     (740) 680-0612     x     www.dbyersassoc.com </a:t>
                </a:r>
              </a:p>
            </p:txBody>
          </p:sp>
          <p:sp>
            <p:nvSpPr>
              <p:cNvPr id="13" name="Isosceles Triangle 12">
                <a:extLst>
                  <a:ext uri="{FF2B5EF4-FFF2-40B4-BE49-F238E27FC236}">
                    <a16:creationId xmlns:a16="http://schemas.microsoft.com/office/drawing/2014/main" xmlns="" id="{14EEA41F-6BC8-4803-B2CE-CDCEABB875FE}"/>
                  </a:ext>
                </a:extLst>
              </p:cNvPr>
              <p:cNvSpPr>
                <a:spLocks/>
              </p:cNvSpPr>
              <p:nvPr userDrawn="1"/>
            </p:nvSpPr>
            <p:spPr>
              <a:xfrm>
                <a:off x="429547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xmlns="" id="{1D36E371-6251-4A36-8326-99CFF197868C}"/>
                  </a:ext>
                </a:extLst>
              </p:cNvPr>
              <p:cNvSpPr>
                <a:spLocks/>
              </p:cNvSpPr>
              <p:nvPr userDrawn="1"/>
            </p:nvSpPr>
            <p:spPr>
              <a:xfrm>
                <a:off x="568452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xmlns="" id="{867C3C15-08DA-45EC-9730-4312A57C59D2}"/>
                  </a:ext>
                </a:extLst>
              </p:cNvPr>
              <p:cNvSpPr>
                <a:spLocks/>
              </p:cNvSpPr>
              <p:nvPr userDrawn="1"/>
            </p:nvSpPr>
            <p:spPr>
              <a:xfrm>
                <a:off x="6890690" y="6458672"/>
                <a:ext cx="182880" cy="146598"/>
              </a:xfrm>
              <a:prstGeom prst="triangle">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691882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3A211B-3DD3-4FF3-946E-F3661D32DF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10B27B5-5BE5-4ED3-871E-431AAE1C45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ED023685-1EFF-4278-8868-96DCBAEEF8B7}"/>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5" name="Footer Placeholder 4">
            <a:extLst>
              <a:ext uri="{FF2B5EF4-FFF2-40B4-BE49-F238E27FC236}">
                <a16:creationId xmlns:a16="http://schemas.microsoft.com/office/drawing/2014/main" xmlns="" id="{A3B607FD-4F19-4D28-B8FB-59312D73A8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5C1ADF4-EE8A-4257-BEC9-85111ECE78EB}"/>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1420335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08BD06-E6F4-4F0D-91AB-88D7F8EB6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197BEA4-D753-4E2C-8D29-E46A45AD64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469FC60-13B6-4D90-BAB8-7018B870778F}"/>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5" name="Footer Placeholder 4">
            <a:extLst>
              <a:ext uri="{FF2B5EF4-FFF2-40B4-BE49-F238E27FC236}">
                <a16:creationId xmlns:a16="http://schemas.microsoft.com/office/drawing/2014/main" xmlns="" id="{A2058FEB-188E-4B3D-8403-666A527F4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9908F22-4D49-46D8-8A0C-42D804D7DDDF}"/>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2815181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CB1862-46CD-4C74-AF63-0895A12551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0FB2F26-F97B-4B8F-9247-49E8CC22E5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80F4F73-3FB6-4DF9-A905-9489BD28AE42}"/>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5" name="Footer Placeholder 4">
            <a:extLst>
              <a:ext uri="{FF2B5EF4-FFF2-40B4-BE49-F238E27FC236}">
                <a16:creationId xmlns:a16="http://schemas.microsoft.com/office/drawing/2014/main" xmlns="" id="{0A664C88-3770-4DA7-9D52-20FFA649D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0216803-5319-4660-8BD0-FEDD26BDF9BA}"/>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3268088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9C007C-FDD9-4B0A-AC32-B11866F6A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9688A31D-1EA3-4642-A078-9C5A96DB2D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57427172-1CD3-4639-9888-E1DBEDCF09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C93B76B-399F-4E90-94B2-1871880F64A9}"/>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6" name="Footer Placeholder 5">
            <a:extLst>
              <a:ext uri="{FF2B5EF4-FFF2-40B4-BE49-F238E27FC236}">
                <a16:creationId xmlns:a16="http://schemas.microsoft.com/office/drawing/2014/main" xmlns="" id="{E0FCC317-301F-4EA4-B27B-B70611C4B8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94D0BDE-F081-4153-990A-CC14E8BAB94B}"/>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1053831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719654-762F-4DE7-841E-65FA854216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E0F8F244-3CC8-4B6B-A65A-7A48C9B695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9EBA3864-5C07-48CF-86B2-CB7D4E7F02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BFBC34B-4FDD-44D2-A0E8-B7B8CD6B76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171E887C-DEAC-4CD5-AD03-810E50248E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73C6512-D8BA-4645-8D32-658F63BD5E7E}"/>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8" name="Footer Placeholder 7">
            <a:extLst>
              <a:ext uri="{FF2B5EF4-FFF2-40B4-BE49-F238E27FC236}">
                <a16:creationId xmlns:a16="http://schemas.microsoft.com/office/drawing/2014/main" xmlns="" id="{29A94A1D-9985-42FB-B4EC-692C7AC25E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F2A7826C-1A6B-49F4-89AB-23C40602AC35}"/>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24339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A6B9C1-7FF7-42F7-A030-570DE8F9DB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BEA15C6-5AF7-42D3-896F-4A3EB3CE96E5}"/>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4" name="Footer Placeholder 3">
            <a:extLst>
              <a:ext uri="{FF2B5EF4-FFF2-40B4-BE49-F238E27FC236}">
                <a16:creationId xmlns:a16="http://schemas.microsoft.com/office/drawing/2014/main" xmlns="" id="{2CE14AA8-C7B6-4C04-9E6A-ED29E48969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66712E65-6B78-4068-B69C-A39439103EAD}"/>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916620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736F9ED-CC61-48A5-9E1C-4D3CA9CD9B6F}"/>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3" name="Footer Placeholder 2">
            <a:extLst>
              <a:ext uri="{FF2B5EF4-FFF2-40B4-BE49-F238E27FC236}">
                <a16:creationId xmlns:a16="http://schemas.microsoft.com/office/drawing/2014/main" xmlns="" id="{1F602231-8506-4975-881D-D6A92DDF0E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195B5B27-7EC5-4784-9F85-F2C78E643DF5}"/>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3588286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B2BEEB-A758-4CCA-BE52-85EAB80A76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FC532AB4-1FFA-4A29-BC81-645B4E1CE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07A2BE7-FCEC-4D61-BE00-172850DD2F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0C45DB5-8FA0-4508-BAC5-48F2E2FE780C}"/>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6" name="Footer Placeholder 5">
            <a:extLst>
              <a:ext uri="{FF2B5EF4-FFF2-40B4-BE49-F238E27FC236}">
                <a16:creationId xmlns:a16="http://schemas.microsoft.com/office/drawing/2014/main" xmlns="" id="{A448BCAB-5075-4C57-9411-647ED4A098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9003646-D557-42EE-9C61-E0773662B936}"/>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24423607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E0B1C8-CF7A-410C-BAD6-87E2F04227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3826073-9B2B-45C3-A587-16AB557367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BD821983-1FF3-4A85-9203-7D2D1BF40F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18C3B75-3E3D-4C50-B251-D592197F0269}"/>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6" name="Footer Placeholder 5">
            <a:extLst>
              <a:ext uri="{FF2B5EF4-FFF2-40B4-BE49-F238E27FC236}">
                <a16:creationId xmlns:a16="http://schemas.microsoft.com/office/drawing/2014/main" xmlns="" id="{6E532EF5-5916-4900-A719-C4069C1661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FE905A5-FE3C-4214-B939-82BC18F86660}"/>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33902391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125B69-E113-48C4-B572-61FC644CB3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138CE62F-ED70-4B3B-BDD0-7793555477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77357F8-2081-4990-B7EB-EAEDD355F1FE}"/>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5" name="Footer Placeholder 4">
            <a:extLst>
              <a:ext uri="{FF2B5EF4-FFF2-40B4-BE49-F238E27FC236}">
                <a16:creationId xmlns:a16="http://schemas.microsoft.com/office/drawing/2014/main" xmlns="" id="{0FA79834-C892-43B1-A054-B2EE13320B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68811BB-7FE4-4B19-8528-667026891EE5}"/>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2551022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0770C9E-22D1-40E8-AF22-18B094E56F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0190338A-9F13-4ACC-AA00-7B3221446B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88E7FEB-A33B-472C-9DAC-7FCE415F144A}"/>
              </a:ext>
            </a:extLst>
          </p:cNvPr>
          <p:cNvSpPr>
            <a:spLocks noGrp="1"/>
          </p:cNvSpPr>
          <p:nvPr>
            <p:ph type="dt" sz="half" idx="10"/>
          </p:nvPr>
        </p:nvSpPr>
        <p:spPr/>
        <p:txBody>
          <a:bodyPr/>
          <a:lstStyle/>
          <a:p>
            <a:fld id="{3BFCFA78-858B-4E0A-9C72-EF040EFBE5EB}" type="datetimeFigureOut">
              <a:rPr lang="en-US" smtClean="0"/>
              <a:t>2/13/2020</a:t>
            </a:fld>
            <a:endParaRPr lang="en-US"/>
          </a:p>
        </p:txBody>
      </p:sp>
      <p:sp>
        <p:nvSpPr>
          <p:cNvPr id="5" name="Footer Placeholder 4">
            <a:extLst>
              <a:ext uri="{FF2B5EF4-FFF2-40B4-BE49-F238E27FC236}">
                <a16:creationId xmlns:a16="http://schemas.microsoft.com/office/drawing/2014/main" xmlns="" id="{04F952CE-FE73-468C-AD7E-F3D2F00AD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0C57D32-4E02-4A60-944D-53E649AC7568}"/>
              </a:ext>
            </a:extLst>
          </p:cNvPr>
          <p:cNvSpPr>
            <a:spLocks noGrp="1"/>
          </p:cNvSpPr>
          <p:nvPr>
            <p:ph type="sldNum" sz="quarter" idx="12"/>
          </p:nvPr>
        </p:nvSpPr>
        <p:spPr/>
        <p:txBody>
          <a:bodyPr/>
          <a:lstStyle/>
          <a:p>
            <a:fld id="{FB50315E-6B4F-46C7-86F2-3B561783C13A}" type="slidenum">
              <a:rPr lang="en-US" smtClean="0"/>
              <a:t>‹#›</a:t>
            </a:fld>
            <a:endParaRPr lang="en-US"/>
          </a:p>
        </p:txBody>
      </p:sp>
    </p:spTree>
    <p:extLst>
      <p:ext uri="{BB962C8B-B14F-4D97-AF65-F5344CB8AC3E}">
        <p14:creationId xmlns:p14="http://schemas.microsoft.com/office/powerpoint/2010/main" val="3397540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69FDBAC-A8E4-4273-99CF-6D446EFAE3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04E28517-2C6A-4A17-9077-8CEBA99AC1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1271A4B-BD77-4C31-9BF8-58FBFCA229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D3DA-1E5E-44E1-821D-63EB1C1891C1}" type="datetimeFigureOut">
              <a:rPr lang="en-US" smtClean="0"/>
              <a:t>2/13/2020</a:t>
            </a:fld>
            <a:endParaRPr lang="en-US"/>
          </a:p>
        </p:txBody>
      </p:sp>
      <p:sp>
        <p:nvSpPr>
          <p:cNvPr id="5" name="Footer Placeholder 4">
            <a:extLst>
              <a:ext uri="{FF2B5EF4-FFF2-40B4-BE49-F238E27FC236}">
                <a16:creationId xmlns:a16="http://schemas.microsoft.com/office/drawing/2014/main" xmlns="" id="{223CE808-3E19-476F-A684-661E0EF508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BFAA39C3-588A-455F-A503-3FDD456394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E1072C-D5D2-42FB-9AE1-1BF141FD73C9}" type="slidenum">
              <a:rPr lang="en-US" smtClean="0"/>
              <a:t>‹#›</a:t>
            </a:fld>
            <a:endParaRPr lang="en-US"/>
          </a:p>
        </p:txBody>
      </p:sp>
      <p:sp>
        <p:nvSpPr>
          <p:cNvPr id="7" name="Date Placeholder 3">
            <a:extLst>
              <a:ext uri="{FF2B5EF4-FFF2-40B4-BE49-F238E27FC236}">
                <a16:creationId xmlns:a16="http://schemas.microsoft.com/office/drawing/2014/main" xmlns="" id="{17CB610B-6DAE-4A82-8684-E7AAC189A014}"/>
              </a:ext>
            </a:extLst>
          </p:cNvPr>
          <p:cNvSpPr txBox="1">
            <a:spLocks/>
          </p:cNvSpPr>
          <p:nvPr userDrawn="1"/>
        </p:nvSpPr>
        <p:spPr>
          <a:xfrm>
            <a:off x="8382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FC355B-349D-4E05-9A67-DE014BD2F8F4}" type="datetimeFigureOut">
              <a:rPr lang="en-US" smtClean="0"/>
              <a:pPr/>
              <a:t>2/13/2020</a:t>
            </a:fld>
            <a:endParaRPr lang="en-US"/>
          </a:p>
        </p:txBody>
      </p:sp>
      <p:sp>
        <p:nvSpPr>
          <p:cNvPr id="8" name="Rectangle 7">
            <a:extLst>
              <a:ext uri="{FF2B5EF4-FFF2-40B4-BE49-F238E27FC236}">
                <a16:creationId xmlns:a16="http://schemas.microsoft.com/office/drawing/2014/main" xmlns="" id="{8EC89E7E-F870-49F2-AAA6-5ED292C166B8}"/>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xmlns="" id="{3B8D2D7F-54BA-4CE0-ACA7-48F43FB39FE8}"/>
              </a:ext>
            </a:extLst>
          </p:cNvPr>
          <p:cNvPicPr>
            <a:picLocks noChangeAspect="1"/>
          </p:cNvPicPr>
          <p:nvPr userDrawn="1"/>
        </p:nvPicPr>
        <p:blipFill>
          <a:blip r:embed="rId14"/>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16524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289C6BC-5917-43E0-970E-7063DB68F7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FC111C07-0641-4DAA-99D0-68F3FBD47B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7E3ECD7-0C03-4DF6-88B9-468CF6670A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FCFA78-858B-4E0A-9C72-EF040EFBE5EB}" type="datetimeFigureOut">
              <a:rPr lang="en-US" smtClean="0"/>
              <a:t>2/13/2020</a:t>
            </a:fld>
            <a:endParaRPr lang="en-US"/>
          </a:p>
        </p:txBody>
      </p:sp>
      <p:sp>
        <p:nvSpPr>
          <p:cNvPr id="5" name="Footer Placeholder 4">
            <a:extLst>
              <a:ext uri="{FF2B5EF4-FFF2-40B4-BE49-F238E27FC236}">
                <a16:creationId xmlns:a16="http://schemas.microsoft.com/office/drawing/2014/main" xmlns="" id="{2923B696-005A-4F4C-B61A-8D8525BA91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D92EF311-6B22-494C-A8D3-440F942A65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0315E-6B4F-46C7-86F2-3B561783C13A}" type="slidenum">
              <a:rPr lang="en-US" smtClean="0"/>
              <a:t>‹#›</a:t>
            </a:fld>
            <a:endParaRPr lang="en-US"/>
          </a:p>
        </p:txBody>
      </p:sp>
    </p:spTree>
    <p:extLst>
      <p:ext uri="{BB962C8B-B14F-4D97-AF65-F5344CB8AC3E}">
        <p14:creationId xmlns:p14="http://schemas.microsoft.com/office/powerpoint/2010/main" val="201132734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dorinda@dbyersassoc.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hyperlink" Target="https://vimeo.com/261192892" TargetMode="Externa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jpg"/><Relationship Id="rId4" Type="http://schemas.openxmlformats.org/officeDocument/2006/relationships/image" Target="../media/image9.pn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s://emailanalytics.com/are-satisfied-employees-more-productive-heres-what-the-research-says/"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6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7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90.gi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2.gif"/><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hyperlink" Target="mailto:dorinda@dbyersassoc.com" TargetMode="External"/><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hyperlink" Target="mailto:susan.foltz@development.ohio.gov"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9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xmlns="" id="{763833B7-E1D8-4959-8E5A-EE0B85DEB50C}"/>
              </a:ext>
            </a:extLst>
          </p:cNvPr>
          <p:cNvSpPr txBox="1">
            <a:spLocks/>
          </p:cNvSpPr>
          <p:nvPr/>
        </p:nvSpPr>
        <p:spPr>
          <a:xfrm>
            <a:off x="5460272" y="4247884"/>
            <a:ext cx="6096000" cy="11533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tx1">
                    <a:lumMod val="75000"/>
                    <a:lumOff val="25000"/>
                  </a:schemeClr>
                </a:solidFill>
              </a:rPr>
              <a:t>Susan Foltz</a:t>
            </a:r>
          </a:p>
          <a:p>
            <a:pPr marL="0" indent="0" algn="ctr">
              <a:buNone/>
            </a:pPr>
            <a:r>
              <a:rPr lang="en-US" sz="2000" b="1" u="sng" dirty="0">
                <a:solidFill>
                  <a:schemeClr val="tx1">
                    <a:lumMod val="75000"/>
                    <a:lumOff val="25000"/>
                  </a:schemeClr>
                </a:solidFill>
              </a:rPr>
              <a:t>susan.foltz@development.ohio.gov</a:t>
            </a:r>
          </a:p>
          <a:p>
            <a:endParaRPr lang="en-US" dirty="0"/>
          </a:p>
        </p:txBody>
      </p:sp>
      <p:sp>
        <p:nvSpPr>
          <p:cNvPr id="12" name="Subtitle 2">
            <a:extLst>
              <a:ext uri="{FF2B5EF4-FFF2-40B4-BE49-F238E27FC236}">
                <a16:creationId xmlns:a16="http://schemas.microsoft.com/office/drawing/2014/main" xmlns="" id="{18BEFE9A-E58D-4FCD-AD77-AD1ADEC365F7}"/>
              </a:ext>
            </a:extLst>
          </p:cNvPr>
          <p:cNvSpPr txBox="1">
            <a:spLocks/>
          </p:cNvSpPr>
          <p:nvPr/>
        </p:nvSpPr>
        <p:spPr>
          <a:xfrm>
            <a:off x="0" y="4247884"/>
            <a:ext cx="5460272" cy="11533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a:solidFill>
                  <a:schemeClr val="tx1">
                    <a:lumMod val="75000"/>
                    <a:lumOff val="25000"/>
                  </a:schemeClr>
                </a:solidFill>
              </a:rPr>
              <a:t>Dorinda Byers</a:t>
            </a:r>
          </a:p>
          <a:p>
            <a:r>
              <a:rPr lang="en-US" sz="2000" b="1" dirty="0">
                <a:solidFill>
                  <a:schemeClr val="tx1">
                    <a:lumMod val="75000"/>
                    <a:lumOff val="25000"/>
                  </a:schemeClr>
                </a:solidFill>
                <a:hlinkClick r:id="rId2">
                  <a:extLst>
                    <a:ext uri="{A12FA001-AC4F-418D-AE19-62706E023703}">
                      <ahyp:hlinkClr xmlns:ahyp="http://schemas.microsoft.com/office/drawing/2018/hyperlinkcolor" xmlns="" val="tx"/>
                    </a:ext>
                  </a:extLst>
                </a:hlinkClick>
              </a:rPr>
              <a:t>byers.18@osu.edu</a:t>
            </a:r>
            <a:endParaRPr lang="en-US" sz="2000" b="1" dirty="0">
              <a:solidFill>
                <a:schemeClr val="tx1">
                  <a:lumMod val="75000"/>
                  <a:lumOff val="25000"/>
                </a:schemeClr>
              </a:solidFill>
            </a:endParaRPr>
          </a:p>
        </p:txBody>
      </p:sp>
      <p:pic>
        <p:nvPicPr>
          <p:cNvPr id="9" name="Picture 8">
            <a:extLst>
              <a:ext uri="{FF2B5EF4-FFF2-40B4-BE49-F238E27FC236}">
                <a16:creationId xmlns:a16="http://schemas.microsoft.com/office/drawing/2014/main" xmlns="" id="{BB2A5EA6-B112-4DB4-85BC-2B93D2921FA5}"/>
              </a:ext>
            </a:extLst>
          </p:cNvPr>
          <p:cNvPicPr>
            <a:picLocks noChangeAspect="1"/>
          </p:cNvPicPr>
          <p:nvPr/>
        </p:nvPicPr>
        <p:blipFill>
          <a:blip r:embed="rId3"/>
          <a:stretch>
            <a:fillRect/>
          </a:stretch>
        </p:blipFill>
        <p:spPr>
          <a:xfrm>
            <a:off x="1249680" y="1752778"/>
            <a:ext cx="9692640" cy="1925591"/>
          </a:xfrm>
          <a:prstGeom prst="rect">
            <a:avLst/>
          </a:prstGeom>
        </p:spPr>
      </p:pic>
    </p:spTree>
    <p:extLst>
      <p:ext uri="{BB962C8B-B14F-4D97-AF65-F5344CB8AC3E}">
        <p14:creationId xmlns:p14="http://schemas.microsoft.com/office/powerpoint/2010/main" val="68678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F7D09E6B-EE70-4C46-92C6-63BBD795CAAE}"/>
              </a:ext>
            </a:extLst>
          </p:cNvPr>
          <p:cNvPicPr>
            <a:picLocks noChangeAspect="1"/>
          </p:cNvPicPr>
          <p:nvPr/>
        </p:nvPicPr>
        <p:blipFill rotWithShape="1">
          <a:blip r:embed="rId2"/>
          <a:srcRect l="1645" r="4771"/>
          <a:stretch/>
        </p:blipFill>
        <p:spPr>
          <a:xfrm>
            <a:off x="1615440" y="879505"/>
            <a:ext cx="8961120" cy="5098989"/>
          </a:xfrm>
          <a:prstGeom prst="rect">
            <a:avLst/>
          </a:prstGeom>
        </p:spPr>
      </p:pic>
      <p:sp>
        <p:nvSpPr>
          <p:cNvPr id="5" name="Title 1">
            <a:extLst>
              <a:ext uri="{FF2B5EF4-FFF2-40B4-BE49-F238E27FC236}">
                <a16:creationId xmlns:a16="http://schemas.microsoft.com/office/drawing/2014/main" xmlns="" id="{D118C7A3-AC22-42F0-82E0-8388F5D4EB80}"/>
              </a:ext>
            </a:extLst>
          </p:cNvPr>
          <p:cNvSpPr txBox="1">
            <a:spLocks/>
          </p:cNvSpPr>
          <p:nvPr/>
        </p:nvSpPr>
        <p:spPr>
          <a:xfrm>
            <a:off x="135795" y="0"/>
            <a:ext cx="12192000" cy="731838"/>
          </a:xfrm>
          <a:prstGeom prst="rect">
            <a:avLst/>
          </a:prstGeom>
        </p:spPr>
        <p:txBody>
          <a:bodyPr vert="horz" lIns="91440" tIns="45720" rIns="91440" bIns="45720" rtlCol="0" anchor="b">
            <a:noAutofit/>
          </a:bodyPr>
          <a:lstStyle>
            <a:lvl1pPr algn="l" defTabSz="914400" rtl="0" eaLnBrk="1" latinLnBrk="0" hangingPunct="1">
              <a:spcBef>
                <a:spcPct val="0"/>
              </a:spcBef>
              <a:buNone/>
              <a:defRPr sz="2000" b="1" kern="1200">
                <a:solidFill>
                  <a:srgbClr val="73A5CC"/>
                </a:solidFill>
                <a:latin typeface="Arial"/>
                <a:ea typeface="+mj-ea"/>
                <a:cs typeface="Arial"/>
              </a:defRPr>
            </a:lvl1pPr>
          </a:lstStyle>
          <a:p>
            <a:r>
              <a:rPr lang="en-US" sz="3600" cap="all" dirty="0">
                <a:solidFill>
                  <a:schemeClr val="tx1"/>
                </a:solidFill>
                <a:latin typeface="+mn-lt"/>
              </a:rPr>
              <a:t>MEP FACTS</a:t>
            </a:r>
          </a:p>
        </p:txBody>
      </p:sp>
    </p:spTree>
    <p:extLst>
      <p:ext uri="{BB962C8B-B14F-4D97-AF65-F5344CB8AC3E}">
        <p14:creationId xmlns:p14="http://schemas.microsoft.com/office/powerpoint/2010/main" val="2864745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4540EAD4-1284-4886-9881-406C5B4C9361}"/>
              </a:ext>
            </a:extLst>
          </p:cNvPr>
          <p:cNvPicPr>
            <a:picLocks noChangeAspect="1"/>
          </p:cNvPicPr>
          <p:nvPr/>
        </p:nvPicPr>
        <p:blipFill>
          <a:blip r:embed="rId2"/>
          <a:stretch>
            <a:fillRect/>
          </a:stretch>
        </p:blipFill>
        <p:spPr>
          <a:xfrm>
            <a:off x="6976753" y="2030661"/>
            <a:ext cx="4419600" cy="4095750"/>
          </a:xfrm>
          <a:prstGeom prst="rect">
            <a:avLst/>
          </a:prstGeom>
        </p:spPr>
      </p:pic>
      <p:sp>
        <p:nvSpPr>
          <p:cNvPr id="3" name="Subtitle 2">
            <a:extLst>
              <a:ext uri="{FF2B5EF4-FFF2-40B4-BE49-F238E27FC236}">
                <a16:creationId xmlns:a16="http://schemas.microsoft.com/office/drawing/2014/main" xmlns="" id="{3D81F572-06BD-4D9D-AB76-C1F56A8EE147}"/>
              </a:ext>
            </a:extLst>
          </p:cNvPr>
          <p:cNvSpPr txBox="1">
            <a:spLocks/>
          </p:cNvSpPr>
          <p:nvPr/>
        </p:nvSpPr>
        <p:spPr>
          <a:xfrm>
            <a:off x="248716" y="1087702"/>
            <a:ext cx="10360501" cy="3804933"/>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nationwide MEP Program is a partnership between the Federal Government and all 50 states and offers a range of resources to help small- and medium-sized manufacturers identify and accelerate growth and competitiveness. </a:t>
            </a:r>
          </a:p>
          <a:p>
            <a:endParaRPr lang="en-US" sz="2400" dirty="0"/>
          </a:p>
          <a:p>
            <a:r>
              <a:rPr lang="en-US" sz="2400" b="1" dirty="0"/>
              <a:t>MEP Centers:</a:t>
            </a:r>
          </a:p>
          <a:p>
            <a:pPr marL="342900" indent="-342900"/>
            <a:r>
              <a:rPr lang="en-US" sz="2400" dirty="0"/>
              <a:t>Interacted with 26,313 manufacturers</a:t>
            </a:r>
          </a:p>
          <a:p>
            <a:pPr marL="342900" indent="-342900"/>
            <a:r>
              <a:rPr lang="en-US" sz="2400" dirty="0"/>
              <a:t>Increased to  $12.6 billion in sales </a:t>
            </a:r>
          </a:p>
          <a:p>
            <a:pPr marL="342900" indent="-342900"/>
            <a:r>
              <a:rPr lang="en-US" sz="2400" dirty="0"/>
              <a:t>Accumulated $1.7 billion in cost savings</a:t>
            </a:r>
          </a:p>
          <a:p>
            <a:pPr marL="342900" indent="-342900"/>
            <a:r>
              <a:rPr lang="en-US" sz="2400" dirty="0"/>
              <a:t>Acquired $3.5 billion in new client investments </a:t>
            </a:r>
          </a:p>
          <a:p>
            <a:pPr marL="342900" indent="-342900"/>
            <a:r>
              <a:rPr lang="en-US" sz="2400" dirty="0"/>
              <a:t>Helped create and retain more than 100,000 jobs</a:t>
            </a:r>
          </a:p>
        </p:txBody>
      </p:sp>
      <p:sp>
        <p:nvSpPr>
          <p:cNvPr id="6" name="Title 1">
            <a:extLst>
              <a:ext uri="{FF2B5EF4-FFF2-40B4-BE49-F238E27FC236}">
                <a16:creationId xmlns:a16="http://schemas.microsoft.com/office/drawing/2014/main" xmlns="" id="{AC574F0C-525B-41AF-904A-3A9860287BEF}"/>
              </a:ext>
            </a:extLst>
          </p:cNvPr>
          <p:cNvSpPr txBox="1">
            <a:spLocks/>
          </p:cNvSpPr>
          <p:nvPr/>
        </p:nvSpPr>
        <p:spPr>
          <a:xfrm>
            <a:off x="248717" y="134629"/>
            <a:ext cx="10360501" cy="14700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latin typeface="+mn-lt"/>
              </a:rPr>
              <a:t>WHAT IS MEP?</a:t>
            </a:r>
          </a:p>
        </p:txBody>
      </p:sp>
    </p:spTree>
    <p:extLst>
      <p:ext uri="{BB962C8B-B14F-4D97-AF65-F5344CB8AC3E}">
        <p14:creationId xmlns:p14="http://schemas.microsoft.com/office/powerpoint/2010/main" val="1017007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manufacturing icon">
            <a:extLst>
              <a:ext uri="{FF2B5EF4-FFF2-40B4-BE49-F238E27FC236}">
                <a16:creationId xmlns:a16="http://schemas.microsoft.com/office/drawing/2014/main" xmlns="" id="{5E94BDA0-53A8-42D4-AD19-2AF6CCF4CA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173" t="30655" r="-312" b="42629"/>
          <a:stretch/>
        </p:blipFill>
        <p:spPr bwMode="auto">
          <a:xfrm>
            <a:off x="8250719" y="1825831"/>
            <a:ext cx="3902034" cy="160316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xmlns="" id="{FBF65C5F-E26D-4CE2-9ADC-F8CC2BA572A1}"/>
              </a:ext>
            </a:extLst>
          </p:cNvPr>
          <p:cNvSpPr txBox="1">
            <a:spLocks/>
          </p:cNvSpPr>
          <p:nvPr/>
        </p:nvSpPr>
        <p:spPr>
          <a:xfrm>
            <a:off x="248717" y="1166018"/>
            <a:ext cx="8229600" cy="4525963"/>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a:buChar char="•"/>
            </a:pPr>
            <a:r>
              <a:rPr lang="en-US" dirty="0">
                <a:latin typeface="Calibri"/>
                <a:cs typeface="Calibri"/>
              </a:rPr>
              <a:t>The Ohio Manufacturing Extension Partnership (MEP) works with manufacturers to help them create and retain jobs, increase profits and save time and money.</a:t>
            </a:r>
          </a:p>
          <a:p>
            <a:pPr>
              <a:buFont typeface="Arial"/>
              <a:buChar char="•"/>
            </a:pPr>
            <a:r>
              <a:rPr lang="en-US" dirty="0">
                <a:latin typeface="Calibri"/>
                <a:cs typeface="Calibri"/>
              </a:rPr>
              <a:t>Ohio MEP serves as a trusted business advisor, focused on solving challenges and identifying opportunities for growth.</a:t>
            </a:r>
          </a:p>
          <a:p>
            <a:pPr>
              <a:buFont typeface="Arial"/>
              <a:buChar char="•"/>
            </a:pPr>
            <a:r>
              <a:rPr lang="en-US" dirty="0">
                <a:latin typeface="Calibri"/>
                <a:cs typeface="Calibri"/>
              </a:rPr>
              <a:t>Ohio MEP is part of a statewide and national network driving economic development and measuring results through a third party survey. </a:t>
            </a:r>
          </a:p>
          <a:p>
            <a:pPr>
              <a:buFont typeface="Arial"/>
              <a:buChar char="•"/>
            </a:pPr>
            <a:r>
              <a:rPr lang="en-US" dirty="0">
                <a:latin typeface="Calibri"/>
                <a:cs typeface="Calibri"/>
              </a:rPr>
              <a:t>The critical areas of services are operational support and quality, workforce, advanced manufacturing, and cybersecurity.</a:t>
            </a:r>
          </a:p>
          <a:p>
            <a:pPr>
              <a:buFont typeface="Arial"/>
              <a:buChar char="•"/>
            </a:pPr>
            <a:endParaRPr lang="en-US" dirty="0">
              <a:latin typeface="Calibri"/>
              <a:cs typeface="Calibri"/>
            </a:endParaRPr>
          </a:p>
          <a:p>
            <a:endParaRPr lang="en-US" dirty="0"/>
          </a:p>
        </p:txBody>
      </p:sp>
      <p:sp>
        <p:nvSpPr>
          <p:cNvPr id="3" name="Title 1">
            <a:extLst>
              <a:ext uri="{FF2B5EF4-FFF2-40B4-BE49-F238E27FC236}">
                <a16:creationId xmlns:a16="http://schemas.microsoft.com/office/drawing/2014/main" xmlns="" id="{039AE128-B75D-4796-84E0-F23F6B9C827C}"/>
              </a:ext>
            </a:extLst>
          </p:cNvPr>
          <p:cNvSpPr txBox="1">
            <a:spLocks/>
          </p:cNvSpPr>
          <p:nvPr/>
        </p:nvSpPr>
        <p:spPr>
          <a:xfrm>
            <a:off x="248717" y="134629"/>
            <a:ext cx="10360501" cy="14700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latin typeface="+mn-lt"/>
              </a:rPr>
              <a:t>WHAT IS MEP?</a:t>
            </a:r>
          </a:p>
        </p:txBody>
      </p:sp>
      <p:pic>
        <p:nvPicPr>
          <p:cNvPr id="4" name="Picture 2" descr="Related image">
            <a:extLst>
              <a:ext uri="{FF2B5EF4-FFF2-40B4-BE49-F238E27FC236}">
                <a16:creationId xmlns:a16="http://schemas.microsoft.com/office/drawing/2014/main" xmlns="" id="{F6A3640F-F364-4130-9F6F-0496455460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671" t="3414" r="36563" b="70723"/>
          <a:stretch/>
        </p:blipFill>
        <p:spPr bwMode="auto">
          <a:xfrm>
            <a:off x="9637531" y="3871354"/>
            <a:ext cx="1472541" cy="1389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656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9101F5-0D6D-479A-A738-8C575BB70DEE}"/>
              </a:ext>
            </a:extLst>
          </p:cNvPr>
          <p:cNvSpPr txBox="1">
            <a:spLocks/>
          </p:cNvSpPr>
          <p:nvPr/>
        </p:nvSpPr>
        <p:spPr>
          <a:xfrm>
            <a:off x="2352612" y="881503"/>
            <a:ext cx="6992470" cy="166743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200" i="1" dirty="0">
                <a:solidFill>
                  <a:srgbClr val="C00000"/>
                </a:solidFill>
                <a:hlinkClick r:id="rId2">
                  <a:extLst>
                    <a:ext uri="{A12FA001-AC4F-418D-AE19-62706E023703}">
                      <ahyp:hlinkClr xmlns:ahyp="http://schemas.microsoft.com/office/drawing/2018/hyperlinkcolor" xmlns="" val="tx"/>
                    </a:ext>
                  </a:extLst>
                </a:hlinkClick>
              </a:rPr>
              <a:t>https://vimeo.com/261192892</a:t>
            </a:r>
            <a:endParaRPr lang="en-US" sz="1200" b="1" dirty="0">
              <a:solidFill>
                <a:srgbClr val="C00000"/>
              </a:solidFill>
            </a:endParaRPr>
          </a:p>
          <a:p>
            <a:pPr marL="0" indent="0">
              <a:buFont typeface="Arial" panose="020B0604020202020204" pitchFamily="34" charset="0"/>
              <a:buNone/>
            </a:pPr>
            <a:endParaRPr lang="en-US" sz="800" b="1" dirty="0"/>
          </a:p>
          <a:p>
            <a:pPr marL="0" indent="0" algn="ctr">
              <a:spcBef>
                <a:spcPts val="0"/>
              </a:spcBef>
              <a:buFont typeface="Arial" panose="020B0604020202020204" pitchFamily="34" charset="0"/>
              <a:buNone/>
            </a:pPr>
            <a:r>
              <a:rPr lang="en-US" b="1" dirty="0"/>
              <a:t>Driving productivity, growth, innovation </a:t>
            </a:r>
          </a:p>
          <a:p>
            <a:pPr marL="0" indent="0" algn="ctr">
              <a:spcBef>
                <a:spcPts val="0"/>
              </a:spcBef>
              <a:buFont typeface="Arial" panose="020B0604020202020204" pitchFamily="34" charset="0"/>
              <a:buNone/>
            </a:pPr>
            <a:r>
              <a:rPr lang="en-US" b="1" dirty="0"/>
              <a:t>and global competitiveness for </a:t>
            </a:r>
          </a:p>
          <a:p>
            <a:pPr marL="0" indent="0" algn="ctr">
              <a:spcBef>
                <a:spcPts val="0"/>
              </a:spcBef>
              <a:buFont typeface="Arial" panose="020B0604020202020204" pitchFamily="34" charset="0"/>
              <a:buNone/>
            </a:pPr>
            <a:r>
              <a:rPr lang="en-US" b="1" dirty="0"/>
              <a:t>Ohio’s manufacturers</a:t>
            </a:r>
          </a:p>
        </p:txBody>
      </p:sp>
      <p:sp>
        <p:nvSpPr>
          <p:cNvPr id="4" name="Title 1">
            <a:extLst>
              <a:ext uri="{FF2B5EF4-FFF2-40B4-BE49-F238E27FC236}">
                <a16:creationId xmlns:a16="http://schemas.microsoft.com/office/drawing/2014/main" xmlns="" id="{B88F422B-F624-4280-B9F5-F7C766F94B38}"/>
              </a:ext>
            </a:extLst>
          </p:cNvPr>
          <p:cNvSpPr txBox="1">
            <a:spLocks/>
          </p:cNvSpPr>
          <p:nvPr/>
        </p:nvSpPr>
        <p:spPr>
          <a:xfrm>
            <a:off x="-1087363" y="5719"/>
            <a:ext cx="12192000" cy="731838"/>
          </a:xfrm>
          <a:prstGeom prst="rect">
            <a:avLst/>
          </a:prstGeom>
        </p:spPr>
        <p:txBody>
          <a:bodyPr vert="horz" lIns="91440" tIns="45720" rIns="91440" bIns="45720" rtlCol="0" anchor="b">
            <a:noAutofit/>
          </a:bodyPr>
          <a:lstStyle>
            <a:lvl1pPr algn="l" defTabSz="914400" rtl="0" eaLnBrk="1" latinLnBrk="0" hangingPunct="1">
              <a:spcBef>
                <a:spcPct val="0"/>
              </a:spcBef>
              <a:buNone/>
              <a:defRPr sz="2000" b="1" kern="1200">
                <a:solidFill>
                  <a:srgbClr val="73A5CC"/>
                </a:solidFill>
                <a:latin typeface="Arial"/>
                <a:ea typeface="+mj-ea"/>
                <a:cs typeface="Arial"/>
              </a:defRPr>
            </a:lvl1pPr>
          </a:lstStyle>
          <a:p>
            <a:pPr algn="ctr"/>
            <a:r>
              <a:rPr lang="en-US" sz="3200" cap="all" dirty="0">
                <a:solidFill>
                  <a:schemeClr val="tx1"/>
                </a:solidFill>
                <a:latin typeface="+mn-lt"/>
              </a:rPr>
              <a:t>Ohio Manufacturing Extension Partnership (MEP)</a:t>
            </a:r>
          </a:p>
        </p:txBody>
      </p:sp>
      <p:pic>
        <p:nvPicPr>
          <p:cNvPr id="7" name="Picture 6">
            <a:extLst>
              <a:ext uri="{FF2B5EF4-FFF2-40B4-BE49-F238E27FC236}">
                <a16:creationId xmlns:a16="http://schemas.microsoft.com/office/drawing/2014/main" xmlns="" id="{06FC70E3-CBCE-4C5C-A06C-2482597C6EC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79287" y="3890650"/>
            <a:ext cx="851591" cy="1121401"/>
          </a:xfrm>
          <a:prstGeom prst="rect">
            <a:avLst/>
          </a:prstGeom>
        </p:spPr>
      </p:pic>
      <p:pic>
        <p:nvPicPr>
          <p:cNvPr id="8" name="Picture 7">
            <a:extLst>
              <a:ext uri="{FF2B5EF4-FFF2-40B4-BE49-F238E27FC236}">
                <a16:creationId xmlns:a16="http://schemas.microsoft.com/office/drawing/2014/main" xmlns="" id="{743AAB1A-136C-4E94-AF39-108DEA30E71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53821" y="4968482"/>
            <a:ext cx="2078046" cy="1146277"/>
          </a:xfrm>
          <a:prstGeom prst="rect">
            <a:avLst/>
          </a:prstGeom>
        </p:spPr>
      </p:pic>
      <p:pic>
        <p:nvPicPr>
          <p:cNvPr id="9" name="Picture 8">
            <a:extLst>
              <a:ext uri="{FF2B5EF4-FFF2-40B4-BE49-F238E27FC236}">
                <a16:creationId xmlns:a16="http://schemas.microsoft.com/office/drawing/2014/main" xmlns="" id="{6256EDB9-8040-4B52-B211-00A18642C89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459982" y="5342789"/>
            <a:ext cx="3014147" cy="549724"/>
          </a:xfrm>
          <a:prstGeom prst="rect">
            <a:avLst/>
          </a:prstGeom>
        </p:spPr>
      </p:pic>
      <p:pic>
        <p:nvPicPr>
          <p:cNvPr id="11" name="Picture 10" descr="A close up of a sign&#10;&#10;Description automatically generated">
            <a:extLst>
              <a:ext uri="{FF2B5EF4-FFF2-40B4-BE49-F238E27FC236}">
                <a16:creationId xmlns:a16="http://schemas.microsoft.com/office/drawing/2014/main" xmlns="" id="{8BB0BAE2-E3C1-4CDC-9039-B086CCEC9A42}"/>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94380" y="4106411"/>
            <a:ext cx="2095921" cy="570854"/>
          </a:xfrm>
          <a:prstGeom prst="rect">
            <a:avLst/>
          </a:prstGeom>
        </p:spPr>
      </p:pic>
      <p:pic>
        <p:nvPicPr>
          <p:cNvPr id="12" name="Picture 11" descr="A close up of a sign&#10;&#10;Description automatically generated">
            <a:extLst>
              <a:ext uri="{FF2B5EF4-FFF2-40B4-BE49-F238E27FC236}">
                <a16:creationId xmlns:a16="http://schemas.microsoft.com/office/drawing/2014/main" xmlns="" id="{5C5A6C03-2A6A-48BB-9856-90102BE5C3D7}"/>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29894" y="2525962"/>
            <a:ext cx="2725901" cy="549724"/>
          </a:xfrm>
          <a:prstGeom prst="rect">
            <a:avLst/>
          </a:prstGeom>
        </p:spPr>
      </p:pic>
      <p:pic>
        <p:nvPicPr>
          <p:cNvPr id="5" name="Picture 4">
            <a:extLst>
              <a:ext uri="{FF2B5EF4-FFF2-40B4-BE49-F238E27FC236}">
                <a16:creationId xmlns:a16="http://schemas.microsoft.com/office/drawing/2014/main" xmlns="" id="{AE63BC58-C28B-4CAE-BC03-054A5EEB903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365" y="3290194"/>
            <a:ext cx="1901952" cy="600456"/>
          </a:xfrm>
          <a:prstGeom prst="rect">
            <a:avLst/>
          </a:prstGeom>
        </p:spPr>
      </p:pic>
      <p:pic>
        <p:nvPicPr>
          <p:cNvPr id="14" name="Picture 13">
            <a:extLst>
              <a:ext uri="{FF2B5EF4-FFF2-40B4-BE49-F238E27FC236}">
                <a16:creationId xmlns:a16="http://schemas.microsoft.com/office/drawing/2014/main" xmlns="" id="{D0374C11-01F1-4F14-ADDA-C1B9FA5D173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61124" y="2692883"/>
            <a:ext cx="4943675" cy="3040405"/>
          </a:xfrm>
          <a:prstGeom prst="rect">
            <a:avLst/>
          </a:prstGeom>
        </p:spPr>
      </p:pic>
      <p:pic>
        <p:nvPicPr>
          <p:cNvPr id="18" name="Picture 17">
            <a:extLst>
              <a:ext uri="{FF2B5EF4-FFF2-40B4-BE49-F238E27FC236}">
                <a16:creationId xmlns:a16="http://schemas.microsoft.com/office/drawing/2014/main" xmlns="" id="{9038C384-3D13-4484-876B-2FFEFDBDE9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16215" y="1336903"/>
            <a:ext cx="2013992" cy="897142"/>
          </a:xfrm>
          <a:prstGeom prst="rect">
            <a:avLst/>
          </a:prstGeom>
        </p:spPr>
      </p:pic>
    </p:spTree>
    <p:extLst>
      <p:ext uri="{BB962C8B-B14F-4D97-AF65-F5344CB8AC3E}">
        <p14:creationId xmlns:p14="http://schemas.microsoft.com/office/powerpoint/2010/main" val="1480306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xmlns="" id="{F34BF32E-9B86-4BD9-A4BD-9971D0E5421F}"/>
              </a:ext>
            </a:extLst>
          </p:cNvPr>
          <p:cNvGrpSpPr/>
          <p:nvPr/>
        </p:nvGrpSpPr>
        <p:grpSpPr>
          <a:xfrm>
            <a:off x="1529936" y="966387"/>
            <a:ext cx="9132127" cy="5143467"/>
            <a:chOff x="1330034" y="847634"/>
            <a:chExt cx="9132127" cy="5143467"/>
          </a:xfrm>
        </p:grpSpPr>
        <p:sp>
          <p:nvSpPr>
            <p:cNvPr id="2" name="Rectangle 1">
              <a:extLst>
                <a:ext uri="{FF2B5EF4-FFF2-40B4-BE49-F238E27FC236}">
                  <a16:creationId xmlns:a16="http://schemas.microsoft.com/office/drawing/2014/main" xmlns="" id="{4CD3C870-7871-47E7-9279-74FAD6252BA3}"/>
                </a:ext>
              </a:extLst>
            </p:cNvPr>
            <p:cNvSpPr/>
            <p:nvPr/>
          </p:nvSpPr>
          <p:spPr>
            <a:xfrm>
              <a:off x="1330036" y="866899"/>
              <a:ext cx="9132125" cy="1056904"/>
            </a:xfrm>
            <a:prstGeom prst="rect">
              <a:avLst/>
            </a:prstGeom>
            <a:solidFill>
              <a:srgbClr val="014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xmlns="" id="{DF712A35-FB95-4170-8DB7-88F4D3655639}"/>
                </a:ext>
              </a:extLst>
            </p:cNvPr>
            <p:cNvSpPr/>
            <p:nvPr/>
          </p:nvSpPr>
          <p:spPr>
            <a:xfrm>
              <a:off x="1330036" y="5510151"/>
              <a:ext cx="9132125" cy="480950"/>
            </a:xfrm>
            <a:prstGeom prst="rect">
              <a:avLst/>
            </a:prstGeom>
            <a:solidFill>
              <a:srgbClr val="014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xmlns="" id="{3AD97AD9-B203-4C42-881A-9459DCDDF173}"/>
                </a:ext>
              </a:extLst>
            </p:cNvPr>
            <p:cNvSpPr/>
            <p:nvPr/>
          </p:nvSpPr>
          <p:spPr>
            <a:xfrm rot="5400000">
              <a:off x="-566058" y="3606140"/>
              <a:ext cx="3986151" cy="193963"/>
            </a:xfrm>
            <a:prstGeom prst="rect">
              <a:avLst/>
            </a:prstGeom>
            <a:solidFill>
              <a:srgbClr val="014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xmlns="" id="{5D5ABDF2-BCCD-4EAE-9292-FC6C2B0809F9}"/>
                </a:ext>
              </a:extLst>
            </p:cNvPr>
            <p:cNvSpPr/>
            <p:nvPr/>
          </p:nvSpPr>
          <p:spPr>
            <a:xfrm rot="5400000">
              <a:off x="8372104" y="3638797"/>
              <a:ext cx="3986151" cy="193963"/>
            </a:xfrm>
            <a:prstGeom prst="rect">
              <a:avLst/>
            </a:prstGeom>
            <a:solidFill>
              <a:srgbClr val="014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xmlns="" id="{67189991-C2B0-458C-864A-0F090EB2B01E}"/>
                </a:ext>
              </a:extLst>
            </p:cNvPr>
            <p:cNvSpPr txBox="1"/>
            <p:nvPr/>
          </p:nvSpPr>
          <p:spPr>
            <a:xfrm>
              <a:off x="1330035" y="847634"/>
              <a:ext cx="9132125" cy="1200329"/>
            </a:xfrm>
            <a:prstGeom prst="rect">
              <a:avLst/>
            </a:prstGeom>
            <a:noFill/>
          </p:spPr>
          <p:txBody>
            <a:bodyPr wrap="square" rtlCol="0">
              <a:spAutoFit/>
            </a:bodyPr>
            <a:lstStyle/>
            <a:p>
              <a:pPr algn="ctr"/>
              <a:r>
                <a:rPr lang="en-US" sz="7200" b="1" dirty="0">
                  <a:solidFill>
                    <a:schemeClr val="bg1"/>
                  </a:solidFill>
                  <a:latin typeface="Freestyle Script" panose="030804020302050B0404" pitchFamily="66" charset="0"/>
                </a:rPr>
                <a:t>HELLO!  </a:t>
              </a:r>
            </a:p>
          </p:txBody>
        </p:sp>
        <p:sp>
          <p:nvSpPr>
            <p:cNvPr id="10" name="TextBox 9">
              <a:extLst>
                <a:ext uri="{FF2B5EF4-FFF2-40B4-BE49-F238E27FC236}">
                  <a16:creationId xmlns:a16="http://schemas.microsoft.com/office/drawing/2014/main" xmlns="" id="{EF394025-764A-4DBE-B5DC-41949BE0E213}"/>
                </a:ext>
              </a:extLst>
            </p:cNvPr>
            <p:cNvSpPr txBox="1"/>
            <p:nvPr/>
          </p:nvSpPr>
          <p:spPr>
            <a:xfrm>
              <a:off x="1330034" y="1983433"/>
              <a:ext cx="9132125" cy="3416320"/>
            </a:xfrm>
            <a:prstGeom prst="rect">
              <a:avLst/>
            </a:prstGeom>
            <a:noFill/>
          </p:spPr>
          <p:txBody>
            <a:bodyPr wrap="square" rtlCol="0">
              <a:spAutoFit/>
            </a:bodyPr>
            <a:lstStyle/>
            <a:p>
              <a:pPr algn="ctr"/>
              <a:r>
                <a:rPr lang="en-US" sz="5400" b="1" dirty="0">
                  <a:solidFill>
                    <a:srgbClr val="C00000"/>
                  </a:solidFill>
                  <a:latin typeface="Freestyle Script" panose="030804020302050B0404" pitchFamily="66" charset="0"/>
                </a:rPr>
                <a:t>My name is…</a:t>
              </a:r>
            </a:p>
            <a:p>
              <a:pPr algn="ctr"/>
              <a:r>
                <a:rPr lang="en-US" sz="5400" b="1" dirty="0">
                  <a:solidFill>
                    <a:srgbClr val="C00000"/>
                  </a:solidFill>
                  <a:latin typeface="Freestyle Script" panose="030804020302050B0404" pitchFamily="66" charset="0"/>
                </a:rPr>
                <a:t>I work at…</a:t>
              </a:r>
            </a:p>
            <a:p>
              <a:pPr algn="ctr"/>
              <a:r>
                <a:rPr lang="en-US" sz="5400" b="1" dirty="0">
                  <a:solidFill>
                    <a:srgbClr val="C00000"/>
                  </a:solidFill>
                  <a:latin typeface="Freestyle Script" panose="030804020302050B0404" pitchFamily="66" charset="0"/>
                </a:rPr>
                <a:t>Fun fact about me is…</a:t>
              </a:r>
            </a:p>
            <a:p>
              <a:pPr algn="ctr"/>
              <a:r>
                <a:rPr lang="en-US" sz="5400" b="1" dirty="0">
                  <a:solidFill>
                    <a:srgbClr val="C00000"/>
                  </a:solidFill>
                  <a:latin typeface="Freestyle Script" panose="030804020302050B0404" pitchFamily="66" charset="0"/>
                </a:rPr>
                <a:t>My biggest team challenge is…</a:t>
              </a:r>
            </a:p>
          </p:txBody>
        </p:sp>
      </p:grpSp>
    </p:spTree>
    <p:extLst>
      <p:ext uri="{BB962C8B-B14F-4D97-AF65-F5344CB8AC3E}">
        <p14:creationId xmlns:p14="http://schemas.microsoft.com/office/powerpoint/2010/main" val="2959141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work challenge&quot;">
            <a:extLst>
              <a:ext uri="{FF2B5EF4-FFF2-40B4-BE49-F238E27FC236}">
                <a16:creationId xmlns:a16="http://schemas.microsoft.com/office/drawing/2014/main" xmlns="" id="{5FC43BE8-CFA3-491E-AD19-3AF137F9D1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5574" y="1254245"/>
            <a:ext cx="6880851" cy="39319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49D8E291-8594-4F51-9C40-2B675BD06E41}"/>
              </a:ext>
            </a:extLst>
          </p:cNvPr>
          <p:cNvSpPr txBox="1"/>
          <p:nvPr/>
        </p:nvSpPr>
        <p:spPr>
          <a:xfrm>
            <a:off x="132029" y="5324003"/>
            <a:ext cx="2695699" cy="400110"/>
          </a:xfrm>
          <a:prstGeom prst="rect">
            <a:avLst/>
          </a:prstGeom>
          <a:noFill/>
        </p:spPr>
        <p:txBody>
          <a:bodyPr wrap="square" rtlCol="0">
            <a:spAutoFit/>
          </a:bodyPr>
          <a:lstStyle/>
          <a:p>
            <a:pPr marL="457200" indent="-457200">
              <a:buFont typeface="Arial" panose="020B0604020202020204" pitchFamily="34" charset="0"/>
              <a:buChar char="•"/>
            </a:pPr>
            <a:r>
              <a:rPr lang="en-US" sz="2000" b="1" dirty="0"/>
              <a:t>ABSENCE OF TRUST</a:t>
            </a:r>
          </a:p>
        </p:txBody>
      </p:sp>
      <p:sp>
        <p:nvSpPr>
          <p:cNvPr id="6" name="TextBox 5">
            <a:extLst>
              <a:ext uri="{FF2B5EF4-FFF2-40B4-BE49-F238E27FC236}">
                <a16:creationId xmlns:a16="http://schemas.microsoft.com/office/drawing/2014/main" xmlns="" id="{5CAE58C9-6B83-40A3-87BF-3DDEDD89C4C1}"/>
              </a:ext>
            </a:extLst>
          </p:cNvPr>
          <p:cNvSpPr txBox="1"/>
          <p:nvPr/>
        </p:nvSpPr>
        <p:spPr>
          <a:xfrm>
            <a:off x="9333792" y="5328823"/>
            <a:ext cx="3489715" cy="400110"/>
          </a:xfrm>
          <a:prstGeom prst="rect">
            <a:avLst/>
          </a:prstGeom>
          <a:noFill/>
        </p:spPr>
        <p:txBody>
          <a:bodyPr wrap="square" rtlCol="0">
            <a:spAutoFit/>
          </a:bodyPr>
          <a:lstStyle/>
          <a:p>
            <a:pPr marL="457200" indent="-457200">
              <a:buFont typeface="Arial" panose="020B0604020202020204" pitchFamily="34" charset="0"/>
              <a:buChar char="•"/>
            </a:pPr>
            <a:r>
              <a:rPr lang="en-US" sz="2000" b="1" dirty="0"/>
              <a:t>FEAR OF CONFLICT</a:t>
            </a:r>
          </a:p>
        </p:txBody>
      </p:sp>
      <p:sp>
        <p:nvSpPr>
          <p:cNvPr id="7" name="TextBox 6">
            <a:extLst>
              <a:ext uri="{FF2B5EF4-FFF2-40B4-BE49-F238E27FC236}">
                <a16:creationId xmlns:a16="http://schemas.microsoft.com/office/drawing/2014/main" xmlns="" id="{C5EF77CD-001C-436D-A554-BC7F59EFBDB6}"/>
              </a:ext>
            </a:extLst>
          </p:cNvPr>
          <p:cNvSpPr txBox="1"/>
          <p:nvPr/>
        </p:nvSpPr>
        <p:spPr>
          <a:xfrm>
            <a:off x="1898488" y="5842815"/>
            <a:ext cx="3463637" cy="400110"/>
          </a:xfrm>
          <a:prstGeom prst="rect">
            <a:avLst/>
          </a:prstGeom>
          <a:noFill/>
        </p:spPr>
        <p:txBody>
          <a:bodyPr wrap="square" rtlCol="0">
            <a:spAutoFit/>
          </a:bodyPr>
          <a:lstStyle/>
          <a:p>
            <a:pPr marL="457200" indent="-457200">
              <a:buFont typeface="Arial" panose="020B0604020202020204" pitchFamily="34" charset="0"/>
              <a:buChar char="•"/>
            </a:pPr>
            <a:r>
              <a:rPr lang="en-US" sz="2000" b="1" dirty="0"/>
              <a:t>LACK OF COMMITMENT</a:t>
            </a:r>
          </a:p>
        </p:txBody>
      </p:sp>
      <p:sp>
        <p:nvSpPr>
          <p:cNvPr id="8" name="TextBox 7">
            <a:extLst>
              <a:ext uri="{FF2B5EF4-FFF2-40B4-BE49-F238E27FC236}">
                <a16:creationId xmlns:a16="http://schemas.microsoft.com/office/drawing/2014/main" xmlns="" id="{632539BC-B80B-4460-BFD5-9699F1712889}"/>
              </a:ext>
            </a:extLst>
          </p:cNvPr>
          <p:cNvSpPr txBox="1"/>
          <p:nvPr/>
        </p:nvSpPr>
        <p:spPr>
          <a:xfrm>
            <a:off x="3918561" y="5324003"/>
            <a:ext cx="4324398" cy="400110"/>
          </a:xfrm>
          <a:prstGeom prst="rect">
            <a:avLst/>
          </a:prstGeom>
          <a:noFill/>
        </p:spPr>
        <p:txBody>
          <a:bodyPr wrap="square" rtlCol="0">
            <a:spAutoFit/>
          </a:bodyPr>
          <a:lstStyle/>
          <a:p>
            <a:pPr marL="457200" indent="-457200" algn="ctr">
              <a:buFont typeface="Arial" panose="020B0604020202020204" pitchFamily="34" charset="0"/>
              <a:buChar char="•"/>
            </a:pPr>
            <a:r>
              <a:rPr lang="en-US" sz="2000" b="1" dirty="0"/>
              <a:t>AVOIDANCE OF ACCOUNTABILITY</a:t>
            </a:r>
          </a:p>
        </p:txBody>
      </p:sp>
      <p:sp>
        <p:nvSpPr>
          <p:cNvPr id="9" name="TextBox 8">
            <a:extLst>
              <a:ext uri="{FF2B5EF4-FFF2-40B4-BE49-F238E27FC236}">
                <a16:creationId xmlns:a16="http://schemas.microsoft.com/office/drawing/2014/main" xmlns="" id="{E41A7F4C-A963-4905-9A0E-3EF8927B3BE3}"/>
              </a:ext>
            </a:extLst>
          </p:cNvPr>
          <p:cNvSpPr txBox="1"/>
          <p:nvPr/>
        </p:nvSpPr>
        <p:spPr>
          <a:xfrm>
            <a:off x="6829876" y="5842815"/>
            <a:ext cx="4324398" cy="400110"/>
          </a:xfrm>
          <a:prstGeom prst="rect">
            <a:avLst/>
          </a:prstGeom>
          <a:noFill/>
        </p:spPr>
        <p:txBody>
          <a:bodyPr wrap="square" rtlCol="0">
            <a:spAutoFit/>
          </a:bodyPr>
          <a:lstStyle/>
          <a:p>
            <a:pPr marL="457200" indent="-457200">
              <a:buFont typeface="Arial" panose="020B0604020202020204" pitchFamily="34" charset="0"/>
              <a:buChar char="•"/>
            </a:pPr>
            <a:r>
              <a:rPr lang="en-US" sz="2000" b="1" dirty="0"/>
              <a:t>INATTENTION TO RESULTS</a:t>
            </a:r>
          </a:p>
        </p:txBody>
      </p:sp>
      <p:cxnSp>
        <p:nvCxnSpPr>
          <p:cNvPr id="12" name="Straight Connector 11">
            <a:extLst>
              <a:ext uri="{FF2B5EF4-FFF2-40B4-BE49-F238E27FC236}">
                <a16:creationId xmlns:a16="http://schemas.microsoft.com/office/drawing/2014/main" xmlns="" id="{8828D105-3E25-49D9-99E6-F4B0782DC69D}"/>
              </a:ext>
            </a:extLst>
          </p:cNvPr>
          <p:cNvCxnSpPr/>
          <p:nvPr/>
        </p:nvCxnSpPr>
        <p:spPr>
          <a:xfrm flipV="1">
            <a:off x="0" y="5186165"/>
            <a:ext cx="12161520" cy="19137"/>
          </a:xfrm>
          <a:prstGeom prst="line">
            <a:avLst/>
          </a:prstGeom>
          <a:ln w="38100"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21214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xmlns="" id="{063F11B7-3638-4D99-A0BD-7369C8C9622E}"/>
              </a:ext>
            </a:extLst>
          </p:cNvPr>
          <p:cNvSpPr txBox="1">
            <a:spLocks/>
          </p:cNvSpPr>
          <p:nvPr/>
        </p:nvSpPr>
        <p:spPr bwMode="auto">
          <a:xfrm>
            <a:off x="228600" y="92550"/>
            <a:ext cx="10030522"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ACTIVITY: TEAMS</a:t>
            </a:r>
          </a:p>
        </p:txBody>
      </p:sp>
      <p:sp>
        <p:nvSpPr>
          <p:cNvPr id="5" name="Content Placeholder 4">
            <a:extLst>
              <a:ext uri="{FF2B5EF4-FFF2-40B4-BE49-F238E27FC236}">
                <a16:creationId xmlns:a16="http://schemas.microsoft.com/office/drawing/2014/main" xmlns="" id="{E0DD9C20-F6B5-487B-B364-AE97524A84FC}"/>
              </a:ext>
            </a:extLst>
          </p:cNvPr>
          <p:cNvSpPr txBox="1">
            <a:spLocks/>
          </p:cNvSpPr>
          <p:nvPr/>
        </p:nvSpPr>
        <p:spPr>
          <a:xfrm>
            <a:off x="4671396" y="1104900"/>
            <a:ext cx="7520604" cy="4648200"/>
          </a:xfrm>
          <a:prstGeom prst="rect">
            <a:avLst/>
          </a:prstGeom>
        </p:spPr>
        <p:txBody>
          <a:bodyPr vert="horz" lIns="91440" tIns="45720" rIns="91440" bIns="45720" rtlCol="0">
            <a:normAutofit fontScale="92500" lnSpcReduction="10000"/>
          </a:bodyPr>
          <a:lstStyle>
            <a:lvl1pPr marL="342900" indent="-342900" algn="l" rtl="0" eaLnBrk="1" fontAlgn="base" hangingPunct="1">
              <a:spcBef>
                <a:spcPts val="0"/>
              </a:spcBef>
              <a:spcAft>
                <a:spcPts val="1800"/>
              </a:spcAft>
              <a:buClr>
                <a:srgbClr val="C00000"/>
              </a:buClr>
              <a:buSzPct val="60000"/>
              <a:buFont typeface="Wingdings 3" panose="05040102010807070707" pitchFamily="18" charset="2"/>
              <a:buChar char="p"/>
              <a:defRPr sz="2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ts val="0"/>
              </a:spcBef>
              <a:spcAft>
                <a:spcPts val="1200"/>
              </a:spcAft>
              <a:buClr>
                <a:srgbClr val="C00000"/>
              </a:buClr>
              <a:buFont typeface="Arial"/>
              <a:buChar cha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ts val="0"/>
              </a:spcBef>
              <a:spcAft>
                <a:spcPts val="600"/>
              </a:spcAft>
              <a:buFont typeface="Arial"/>
              <a:buChar cha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ts val="0"/>
              </a:spcBef>
              <a:spcAft>
                <a:spcPts val="300"/>
              </a:spcAft>
              <a:buFont typeface="Arial"/>
              <a:buChar cha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ts val="0"/>
              </a:spcBef>
              <a:spcAft>
                <a:spcPts val="300"/>
              </a:spcAft>
              <a:buFont typeface="Arial"/>
              <a:buChar char="•"/>
              <a:defRPr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342900" marR="0" lvl="0" indent="-342900" algn="l"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endParaRPr kumimoji="0" lang="en-US" sz="2600" b="0" i="0" u="none" strike="noStrike" kern="0" cap="none" spc="0" normalizeH="0" baseline="0" noProof="0" dirty="0">
              <a:ln>
                <a:noFill/>
              </a:ln>
              <a:solidFill>
                <a:sysClr val="windowText" lastClr="000000">
                  <a:lumMod val="85000"/>
                  <a:lumOff val="15000"/>
                </a:sysClr>
              </a:solidFill>
              <a:effectLst/>
              <a:uLnTx/>
              <a:uFillTx/>
              <a:latin typeface="+mn-lt"/>
            </a:endParaRPr>
          </a:p>
          <a:p>
            <a:pPr marL="342900" marR="0" lvl="0" indent="-342900" algn="l"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Form sub-groups of 2–3 people.</a:t>
            </a:r>
          </a:p>
          <a:p>
            <a:pPr marL="342900" marR="0" lvl="0" indent="-342900" algn="l"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Each person quickly describes a best or worst team experience.</a:t>
            </a:r>
          </a:p>
          <a:p>
            <a:pPr marL="342900" marR="0" lvl="0" indent="-342900" algn="l"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All discuss the qualities that made those teams best or worst.</a:t>
            </a:r>
          </a:p>
          <a:p>
            <a:pPr marL="342900" marR="0" lvl="0" indent="-342900" algn="l"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Use examples from teams other than this one.</a:t>
            </a:r>
          </a:p>
          <a:p>
            <a:pPr marL="342900" marR="0" lvl="0" indent="-342900" algn="l"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Give me 1 word to describe a leader… </a:t>
            </a:r>
          </a:p>
          <a:p>
            <a:pPr marL="342900" marR="0" lvl="0" indent="-342900" algn="l"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r>
              <a:rPr lang="en-US" sz="2400" kern="0" dirty="0">
                <a:solidFill>
                  <a:sysClr val="windowText" lastClr="000000">
                    <a:lumMod val="85000"/>
                    <a:lumOff val="15000"/>
                  </a:sysClr>
                </a:solidFill>
                <a:latin typeface="+mn-lt"/>
              </a:rPr>
              <a:t>Report back to entire group from one person in each sub-group</a:t>
            </a:r>
            <a:endParaRPr kumimoji="0" lang="en-US" sz="2400" b="0" i="0" u="none" strike="noStrike" kern="0" cap="none" spc="0" normalizeH="0" baseline="0" noProof="0" dirty="0">
              <a:ln>
                <a:noFill/>
              </a:ln>
              <a:solidFill>
                <a:sysClr val="windowText" lastClr="000000">
                  <a:lumMod val="85000"/>
                  <a:lumOff val="15000"/>
                </a:sysClr>
              </a:solidFill>
              <a:effectLst/>
              <a:uLnTx/>
              <a:uFillTx/>
              <a:latin typeface="+mn-lt"/>
            </a:endParaRPr>
          </a:p>
          <a:p>
            <a:pPr marL="342900" marR="0" lvl="0" indent="-342900" algn="l"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endParaRPr kumimoji="0" lang="en-US" sz="2600" b="0" i="0" u="none" strike="noStrike" kern="0" cap="none" spc="0" normalizeH="0" baseline="0" noProof="0" dirty="0">
              <a:ln>
                <a:noFill/>
              </a:ln>
              <a:solidFill>
                <a:sysClr val="windowText" lastClr="000000">
                  <a:lumMod val="85000"/>
                  <a:lumOff val="15000"/>
                </a:sysClr>
              </a:solidFill>
              <a:effectLst/>
              <a:uLnTx/>
              <a:uFillTx/>
              <a:latin typeface="Open Sans" panose="020B0606030504020204" pitchFamily="34" charset="0"/>
            </a:endParaRPr>
          </a:p>
        </p:txBody>
      </p:sp>
      <p:pic>
        <p:nvPicPr>
          <p:cNvPr id="2052" name="Picture 4" descr="Image result for best and worst&quot;">
            <a:extLst>
              <a:ext uri="{FF2B5EF4-FFF2-40B4-BE49-F238E27FC236}">
                <a16:creationId xmlns:a16="http://schemas.microsoft.com/office/drawing/2014/main" xmlns="" id="{86205483-F8AC-4868-B22C-643C48D3F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976" y="2468880"/>
            <a:ext cx="3401570" cy="1920240"/>
          </a:xfrm>
          <a:prstGeom prst="rect">
            <a:avLst/>
          </a:prstGeom>
          <a:solidFill>
            <a:srgbClr val="000000">
              <a:shade val="95000"/>
            </a:srgbClr>
          </a:solidFill>
          <a:ln w="444500" cap="sq">
            <a:solidFill>
              <a:srgbClr val="C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572892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attachment.outlook.live.net/owa/ckoast@hotmail.com/service.svc/s/GetAttachmentThumbnail?id=AQMkADAwATYwMAItOTMxMi0wN2JjLTAwAi0wMAoARgAAAxKTwmlY53FCjCDAvb68%2FCcHADF0cYIXWiBIvwdnxfGnVggAAAIBDAAAADF0cYIXWiBIvwdnxfGnVggAAsv2%2BxgAAAABEgAQACr3PuYxB%2F5JiTLx6z9zUK0%3D&amp;thumbnailType=2&amp;owa=outlook.live.com&amp;scriptVer=2019071502.07&amp;isc=1&amp;X-OWA-CANARY=KtOMUa45dUeggcF25FcsChB_cr5AD9cY7D3MwEJz5NBjv_oGiK3iK9mkT0LuZ8w1_KsFVWKGoKc.&amp;token=eyJhbGciOiJSUzI1NiIsImtpZCI6IjA2MDBGOUY2NzQ2MjA3MzdFNzM0MDRFMjg3QzQ1QTgxOENCN0NFQjgiLCJ4NXQiOiJCZ0Q1OW5SaUJ6Zm5OQVRpaDhSYWdZeTN6cmciLCJ0eXAiOiJKV1QifQ.eyJ2ZXIiOiJFeGNoYW5nZS5DYWxsYmFjay5WMSIsImFwcGN0eHNlbmRlciI6Ik93YURvd25sb2FkQDg0ZGY5ZTdmLWU5ZjYtNDBhZi1iNDM1LWFhYWFhYWFhYWFhYSIsImFwcGN0eCI6IntcIm1zZXhjaHByb3RcIjpcIm93YVwiLFwicHJpbWFyeXNpZFwiOlwiUy0xLTI4MjctMzkzMjE2LTI0Njc0MzIzODBcIixcInB1aWRcIjpcIjE2ODg4NTIzMjc2OTYzMTZcIixcIm9pZFwiOlwiMDAwNjAwMDAtOTMxMi0wN2JjLTAwMDAtMDAwMDAwMDAwMDAwXCIsXCJzY29wZVwiOlwiT3dhRG93bmxvYWRcIn0iLCJuYmYiOjE1NjM4NjcyNzgsImV4cCI6MTU2Mzg2Nzg3OCwiaXNzIjoiMDAwMDAwMDItMDAwMC0wZmYxLWNlMDAtMDAwMDAwMDAwMDAwQDg0ZGY5ZTdmLWU5ZjYtNDBhZi1iNDM1LWFhYWFhYWFhYWFhYSIsImF1ZCI6IjAwMDAwMDAyLTAwMDAtMGZmMS1jZTAwLTAwMDAwMDAwMDAwMC9hdHRhY2htZW50Lm91dGxvb2subGl2ZS5uZXRAODRkZjllN2YtZTlmNi00MGFmLWI0MzUtYWFhYWFhYWFhYWFhIn0.migbKp5ta1-sR0sQbodivvTYOvWhJZq6QcBCWL3RSPGWoFpIVlZVa_7c1YipuIlPKXwQuU45kG3JuH1MU84UB-vtWckRQemBv_ddKlmcN4YslQ4bBjkEaVXUtQf-HO2Ffj7kHwZ17zO1pmtaCXOShUZYzdiUpUQv5d0_7DscYffK5GuVyfW745cMCWsjwC2GkfISj978H-HmwcxIqtVYyO2cocDinGZbMaYrcUnk6XSy0tE-XHa5uMxJJKzAESzo1Lq3RoFOEWizp3S9yVL3NDzMbswc5pnuYDySMjfwxSUsvZ7bMXYN1-6UYcwlkaPfgcof8nRmujSvBTxagCNwsQ&amp;animation=true">
            <a:extLst>
              <a:ext uri="{FF2B5EF4-FFF2-40B4-BE49-F238E27FC236}">
                <a16:creationId xmlns:a16="http://schemas.microsoft.com/office/drawing/2014/main" xmlns="" id="{30B84BDD-362D-47C7-8A21-3D49065D9A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816" y="1217414"/>
            <a:ext cx="11872494" cy="475488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B0A5C4E4-44B9-4FC8-9327-47FFC7DF79E3}"/>
              </a:ext>
            </a:extLst>
          </p:cNvPr>
          <p:cNvSpPr/>
          <p:nvPr/>
        </p:nvSpPr>
        <p:spPr>
          <a:xfrm>
            <a:off x="9418320" y="5972294"/>
            <a:ext cx="2638864" cy="230832"/>
          </a:xfrm>
          <a:prstGeom prst="rect">
            <a:avLst/>
          </a:prstGeom>
        </p:spPr>
        <p:txBody>
          <a:bodyPr wrap="none">
            <a:spAutoFit/>
          </a:bodyPr>
          <a:lstStyle/>
          <a:p>
            <a:r>
              <a:rPr lang="en-US" sz="900" dirty="0">
                <a:solidFill>
                  <a:srgbClr val="666666"/>
                </a:solidFill>
              </a:rPr>
              <a:t>*Data provided by CIPD Research &amp; Stamford Global</a:t>
            </a:r>
            <a:endParaRPr lang="en-US" sz="900" dirty="0"/>
          </a:p>
        </p:txBody>
      </p:sp>
      <p:sp>
        <p:nvSpPr>
          <p:cNvPr id="4" name="Rectangle 3">
            <a:extLst>
              <a:ext uri="{FF2B5EF4-FFF2-40B4-BE49-F238E27FC236}">
                <a16:creationId xmlns:a16="http://schemas.microsoft.com/office/drawing/2014/main" xmlns="" id="{C26846A4-883F-4B25-B773-A07F5CBE4082}"/>
              </a:ext>
            </a:extLst>
          </p:cNvPr>
          <p:cNvSpPr/>
          <p:nvPr/>
        </p:nvSpPr>
        <p:spPr>
          <a:xfrm>
            <a:off x="233547" y="167550"/>
            <a:ext cx="7402285" cy="892552"/>
          </a:xfrm>
          <a:prstGeom prst="rect">
            <a:avLst/>
          </a:prstGeom>
        </p:spPr>
        <p:txBody>
          <a:bodyPr wrap="square">
            <a:spAutoFit/>
          </a:bodyPr>
          <a:lstStyle/>
          <a:p>
            <a:r>
              <a:rPr lang="en-US" sz="3400" b="1" dirty="0">
                <a:solidFill>
                  <a:srgbClr val="333333"/>
                </a:solidFill>
              </a:rPr>
              <a:t>COST OF DYSFUNCTIONAL TEAMS</a:t>
            </a:r>
          </a:p>
          <a:p>
            <a:endParaRPr lang="en-US" b="1" dirty="0">
              <a:solidFill>
                <a:srgbClr val="333333"/>
              </a:solidFill>
            </a:endParaRPr>
          </a:p>
        </p:txBody>
      </p:sp>
    </p:spTree>
    <p:extLst>
      <p:ext uri="{BB962C8B-B14F-4D97-AF65-F5344CB8AC3E}">
        <p14:creationId xmlns:p14="http://schemas.microsoft.com/office/powerpoint/2010/main" val="3932617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xmlns="" id="{10112938-2DBD-46B2-B19F-A3544A5E3241}"/>
              </a:ext>
            </a:extLst>
          </p:cNvPr>
          <p:cNvGrpSpPr/>
          <p:nvPr/>
        </p:nvGrpSpPr>
        <p:grpSpPr>
          <a:xfrm>
            <a:off x="-1442" y="0"/>
            <a:ext cx="12193442" cy="6858000"/>
            <a:chOff x="-1442" y="0"/>
            <a:chExt cx="12193442" cy="6858000"/>
          </a:xfrm>
        </p:grpSpPr>
        <p:sp>
          <p:nvSpPr>
            <p:cNvPr id="6" name="Rectangle 5">
              <a:extLst>
                <a:ext uri="{FF2B5EF4-FFF2-40B4-BE49-F238E27FC236}">
                  <a16:creationId xmlns:a16="http://schemas.microsoft.com/office/drawing/2014/main" xmlns="" id="{5EA665C5-9F1A-473C-945D-2D211BF98353}"/>
                </a:ext>
              </a:extLst>
            </p:cNvPr>
            <p:cNvSpPr/>
            <p:nvPr/>
          </p:nvSpPr>
          <p:spPr>
            <a:xfrm>
              <a:off x="-721" y="0"/>
              <a:ext cx="12192000" cy="6858000"/>
            </a:xfrm>
            <a:prstGeom prst="rect">
              <a:avLst/>
            </a:prstGeom>
            <a:solidFill>
              <a:srgbClr val="B5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xmlns="" id="{4438828E-6FB2-4CE7-8CEC-81219CE52C18}"/>
                </a:ext>
              </a:extLst>
            </p:cNvPr>
            <p:cNvGrpSpPr/>
            <p:nvPr/>
          </p:nvGrpSpPr>
          <p:grpSpPr>
            <a:xfrm>
              <a:off x="-1442" y="3931920"/>
              <a:ext cx="6035040" cy="2926080"/>
              <a:chOff x="-26053" y="3493008"/>
              <a:chExt cx="5789284" cy="3364992"/>
            </a:xfrm>
          </p:grpSpPr>
          <p:pic>
            <p:nvPicPr>
              <p:cNvPr id="9" name="Picture 8">
                <a:extLst>
                  <a:ext uri="{FF2B5EF4-FFF2-40B4-BE49-F238E27FC236}">
                    <a16:creationId xmlns:a16="http://schemas.microsoft.com/office/drawing/2014/main" xmlns="" id="{4C8FE084-D512-4E9F-A15A-9E00214F097D}"/>
                  </a:ext>
                </a:extLst>
              </p:cNvPr>
              <p:cNvPicPr preferRelativeResize="0">
                <a:picLocks noChangeAspect="1"/>
              </p:cNvPicPr>
              <p:nvPr/>
            </p:nvPicPr>
            <p:blipFill>
              <a:blip r:embed="rId2"/>
              <a:stretch>
                <a:fillRect/>
              </a:stretch>
            </p:blipFill>
            <p:spPr>
              <a:xfrm>
                <a:off x="-26053" y="3493008"/>
                <a:ext cx="1894805" cy="3364992"/>
              </a:xfrm>
              <a:prstGeom prst="rect">
                <a:avLst/>
              </a:prstGeom>
            </p:spPr>
          </p:pic>
          <p:sp>
            <p:nvSpPr>
              <p:cNvPr id="2" name="Rectangle 1">
                <a:extLst>
                  <a:ext uri="{FF2B5EF4-FFF2-40B4-BE49-F238E27FC236}">
                    <a16:creationId xmlns:a16="http://schemas.microsoft.com/office/drawing/2014/main" xmlns="" id="{CF06BBE4-7540-4B2F-8702-0E6398175E3E}"/>
                  </a:ext>
                </a:extLst>
              </p:cNvPr>
              <p:cNvSpPr/>
              <p:nvPr/>
            </p:nvSpPr>
            <p:spPr>
              <a:xfrm>
                <a:off x="1842898" y="3493008"/>
                <a:ext cx="3920333" cy="3364992"/>
              </a:xfrm>
              <a:prstGeom prst="rect">
                <a:avLst/>
              </a:prstGeom>
              <a:solidFill>
                <a:srgbClr val="FBF6D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xmlns="" id="{459B6A83-075D-45F2-BA4A-E6A20D3D5A53}"/>
                </a:ext>
              </a:extLst>
            </p:cNvPr>
            <p:cNvGrpSpPr/>
            <p:nvPr/>
          </p:nvGrpSpPr>
          <p:grpSpPr>
            <a:xfrm>
              <a:off x="6156960" y="3931920"/>
              <a:ext cx="6035040" cy="2926080"/>
              <a:chOff x="6410206" y="3493008"/>
              <a:chExt cx="5781794" cy="3364992"/>
            </a:xfrm>
          </p:grpSpPr>
          <p:pic>
            <p:nvPicPr>
              <p:cNvPr id="8" name="Picture 7">
                <a:extLst>
                  <a:ext uri="{FF2B5EF4-FFF2-40B4-BE49-F238E27FC236}">
                    <a16:creationId xmlns:a16="http://schemas.microsoft.com/office/drawing/2014/main" xmlns="" id="{02ABA551-81A7-4EE5-9189-48209EA0E00C}"/>
                  </a:ext>
                </a:extLst>
              </p:cNvPr>
              <p:cNvPicPr preferRelativeResize="0">
                <a:picLocks noChangeAspect="1"/>
              </p:cNvPicPr>
              <p:nvPr/>
            </p:nvPicPr>
            <p:blipFill>
              <a:blip r:embed="rId3"/>
              <a:stretch>
                <a:fillRect/>
              </a:stretch>
            </p:blipFill>
            <p:spPr>
              <a:xfrm>
                <a:off x="6410206" y="3493008"/>
                <a:ext cx="1892526" cy="3364992"/>
              </a:xfrm>
              <a:prstGeom prst="rect">
                <a:avLst/>
              </a:prstGeom>
            </p:spPr>
          </p:pic>
          <p:sp>
            <p:nvSpPr>
              <p:cNvPr id="17" name="Rectangle 16">
                <a:extLst>
                  <a:ext uri="{FF2B5EF4-FFF2-40B4-BE49-F238E27FC236}">
                    <a16:creationId xmlns:a16="http://schemas.microsoft.com/office/drawing/2014/main" xmlns="" id="{CFB60DBD-6E0D-45D6-84F5-10277DCCDD13}"/>
                  </a:ext>
                </a:extLst>
              </p:cNvPr>
              <p:cNvSpPr/>
              <p:nvPr/>
            </p:nvSpPr>
            <p:spPr>
              <a:xfrm>
                <a:off x="8271667" y="3493008"/>
                <a:ext cx="3920333" cy="3364992"/>
              </a:xfrm>
              <a:prstGeom prst="rect">
                <a:avLst/>
              </a:prstGeom>
              <a:solidFill>
                <a:srgbClr val="FBF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xmlns="" id="{70B3A459-C54B-47DD-9C64-77E40300506C}"/>
                </a:ext>
              </a:extLst>
            </p:cNvPr>
            <p:cNvGrpSpPr/>
            <p:nvPr/>
          </p:nvGrpSpPr>
          <p:grpSpPr>
            <a:xfrm>
              <a:off x="6156239" y="911928"/>
              <a:ext cx="6035040" cy="2926080"/>
              <a:chOff x="6410206" y="0"/>
              <a:chExt cx="5781794" cy="3364992"/>
            </a:xfrm>
          </p:grpSpPr>
          <p:pic>
            <p:nvPicPr>
              <p:cNvPr id="10" name="Picture 9">
                <a:extLst>
                  <a:ext uri="{FF2B5EF4-FFF2-40B4-BE49-F238E27FC236}">
                    <a16:creationId xmlns:a16="http://schemas.microsoft.com/office/drawing/2014/main" xmlns="" id="{8D1D6CAB-26D8-46D9-97BA-B246A62EB59B}"/>
                  </a:ext>
                </a:extLst>
              </p:cNvPr>
              <p:cNvPicPr preferRelativeResize="0">
                <a:picLocks noChangeAspect="1"/>
              </p:cNvPicPr>
              <p:nvPr/>
            </p:nvPicPr>
            <p:blipFill>
              <a:blip r:embed="rId4"/>
              <a:stretch>
                <a:fillRect/>
              </a:stretch>
            </p:blipFill>
            <p:spPr>
              <a:xfrm>
                <a:off x="6410206" y="0"/>
                <a:ext cx="1905754" cy="3364992"/>
              </a:xfrm>
              <a:prstGeom prst="rect">
                <a:avLst/>
              </a:prstGeom>
            </p:spPr>
          </p:pic>
          <p:sp>
            <p:nvSpPr>
              <p:cNvPr id="18" name="Rectangle 17">
                <a:extLst>
                  <a:ext uri="{FF2B5EF4-FFF2-40B4-BE49-F238E27FC236}">
                    <a16:creationId xmlns:a16="http://schemas.microsoft.com/office/drawing/2014/main" xmlns="" id="{FF437EC2-0281-45EF-A049-5B82ED9228C4}"/>
                  </a:ext>
                </a:extLst>
              </p:cNvPr>
              <p:cNvSpPr/>
              <p:nvPr/>
            </p:nvSpPr>
            <p:spPr>
              <a:xfrm>
                <a:off x="8271667" y="0"/>
                <a:ext cx="3920333" cy="3364992"/>
              </a:xfrm>
              <a:prstGeom prst="rect">
                <a:avLst/>
              </a:prstGeom>
              <a:solidFill>
                <a:srgbClr val="FBF6D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xmlns="" id="{5BC94260-E0ED-4424-BC18-543E93D65173}"/>
                </a:ext>
              </a:extLst>
            </p:cNvPr>
            <p:cNvGrpSpPr/>
            <p:nvPr/>
          </p:nvGrpSpPr>
          <p:grpSpPr>
            <a:xfrm>
              <a:off x="-1442" y="911928"/>
              <a:ext cx="6035040" cy="2926080"/>
              <a:chOff x="-22347" y="-809"/>
              <a:chExt cx="5785579" cy="3365801"/>
            </a:xfrm>
          </p:grpSpPr>
          <p:pic>
            <p:nvPicPr>
              <p:cNvPr id="7" name="Picture 6">
                <a:extLst>
                  <a:ext uri="{FF2B5EF4-FFF2-40B4-BE49-F238E27FC236}">
                    <a16:creationId xmlns:a16="http://schemas.microsoft.com/office/drawing/2014/main" xmlns="" id="{82006FC5-FF53-42A9-B32F-E21BA308FB1F}"/>
                  </a:ext>
                </a:extLst>
              </p:cNvPr>
              <p:cNvPicPr preferRelativeResize="0">
                <a:picLocks noChangeAspect="1"/>
              </p:cNvPicPr>
              <p:nvPr/>
            </p:nvPicPr>
            <p:blipFill rotWithShape="1">
              <a:blip r:embed="rId5"/>
              <a:srcRect t="21322"/>
              <a:stretch/>
            </p:blipFill>
            <p:spPr>
              <a:xfrm>
                <a:off x="-22347" y="-809"/>
                <a:ext cx="1887392" cy="3365801"/>
              </a:xfrm>
              <a:prstGeom prst="rect">
                <a:avLst/>
              </a:prstGeom>
            </p:spPr>
          </p:pic>
          <p:sp>
            <p:nvSpPr>
              <p:cNvPr id="20" name="Rectangle 19">
                <a:extLst>
                  <a:ext uri="{FF2B5EF4-FFF2-40B4-BE49-F238E27FC236}">
                    <a16:creationId xmlns:a16="http://schemas.microsoft.com/office/drawing/2014/main" xmlns="" id="{1F39E0E6-C9DC-4987-A7A3-5DF9208FF256}"/>
                  </a:ext>
                </a:extLst>
              </p:cNvPr>
              <p:cNvSpPr/>
              <p:nvPr/>
            </p:nvSpPr>
            <p:spPr>
              <a:xfrm>
                <a:off x="1842899" y="0"/>
                <a:ext cx="3920333" cy="3364992"/>
              </a:xfrm>
              <a:prstGeom prst="rect">
                <a:avLst/>
              </a:prstGeom>
              <a:solidFill>
                <a:srgbClr val="FBF6D6"/>
              </a:solidFill>
              <a:ln w="28575">
                <a:solidFill>
                  <a:srgbClr val="FBF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xmlns="" id="{9EC04359-3789-4EE3-96E0-73987876A433}"/>
                </a:ext>
              </a:extLst>
            </p:cNvPr>
            <p:cNvSpPr txBox="1"/>
            <p:nvPr/>
          </p:nvSpPr>
          <p:spPr>
            <a:xfrm>
              <a:off x="0" y="0"/>
              <a:ext cx="12191279" cy="830997"/>
            </a:xfrm>
            <a:prstGeom prst="rect">
              <a:avLst/>
            </a:prstGeom>
            <a:noFill/>
          </p:spPr>
          <p:txBody>
            <a:bodyPr wrap="square" rtlCol="0">
              <a:spAutoFit/>
            </a:bodyPr>
            <a:lstStyle/>
            <a:p>
              <a:pPr algn="ctr"/>
              <a:r>
                <a:rPr lang="en-US" sz="4800" b="1" dirty="0">
                  <a:solidFill>
                    <a:srgbClr val="FBF6D6"/>
                  </a:solidFill>
                </a:rPr>
                <a:t>PRODUCTIVITY STATISTICS </a:t>
              </a:r>
            </a:p>
          </p:txBody>
        </p:sp>
        <p:sp>
          <p:nvSpPr>
            <p:cNvPr id="23" name="Rectangle 22">
              <a:extLst>
                <a:ext uri="{FF2B5EF4-FFF2-40B4-BE49-F238E27FC236}">
                  <a16:creationId xmlns:a16="http://schemas.microsoft.com/office/drawing/2014/main" xmlns="" id="{058807CD-3F58-4ED6-8124-06D738836F5E}"/>
                </a:ext>
              </a:extLst>
            </p:cNvPr>
            <p:cNvSpPr/>
            <p:nvPr/>
          </p:nvSpPr>
          <p:spPr>
            <a:xfrm>
              <a:off x="1932920" y="1150352"/>
              <a:ext cx="3982995" cy="2462213"/>
            </a:xfrm>
            <a:prstGeom prst="rect">
              <a:avLst/>
            </a:prstGeom>
          </p:spPr>
          <p:txBody>
            <a:bodyPr wrap="square">
              <a:spAutoFit/>
            </a:bodyPr>
            <a:lstStyle/>
            <a:p>
              <a:pPr marL="514350" marR="0" indent="-285750" fontAlgn="base">
                <a:spcBef>
                  <a:spcPts val="0"/>
                </a:spcBef>
                <a:spcAft>
                  <a:spcPts val="0"/>
                </a:spcAft>
                <a:buClr>
                  <a:srgbClr val="E5722F"/>
                </a:buClr>
                <a:buFont typeface="Arial" panose="020B0604020202020204" pitchFamily="34" charset="0"/>
                <a:buChar char="•"/>
              </a:pPr>
              <a:r>
                <a:rPr lang="en-US" sz="1400" dirty="0">
                  <a:solidFill>
                    <a:srgbClr val="E5722F"/>
                  </a:solidFill>
                  <a:ea typeface="Times New Roman" panose="02020603050405020304" pitchFamily="18" charset="0"/>
                </a:rPr>
                <a:t>Productivity is increasing, overall, by 2.9 percent</a:t>
              </a:r>
            </a:p>
            <a:p>
              <a:pPr marL="514350" marR="0" indent="-285750" fontAlgn="base">
                <a:spcBef>
                  <a:spcPts val="0"/>
                </a:spcBef>
                <a:spcAft>
                  <a:spcPts val="0"/>
                </a:spcAft>
                <a:buClr>
                  <a:srgbClr val="E5722F"/>
                </a:buClr>
                <a:buFont typeface="Arial" panose="020B0604020202020204" pitchFamily="34" charset="0"/>
                <a:buChar char="•"/>
              </a:pPr>
              <a:r>
                <a:rPr lang="en-US" sz="1400" dirty="0">
                  <a:solidFill>
                    <a:srgbClr val="E5722F"/>
                  </a:solidFill>
                  <a:ea typeface="Times New Roman" panose="02020603050405020304" pitchFamily="18" charset="0"/>
                </a:rPr>
                <a:t>People consistently overestimate their own productivity by 11 percent</a:t>
              </a:r>
            </a:p>
            <a:p>
              <a:pPr marL="514350" marR="0" indent="-285750" fontAlgn="base">
                <a:spcBef>
                  <a:spcPts val="0"/>
                </a:spcBef>
                <a:spcAft>
                  <a:spcPts val="0"/>
                </a:spcAft>
                <a:buClr>
                  <a:srgbClr val="E5722F"/>
                </a:buClr>
                <a:buFont typeface="Arial" panose="020B0604020202020204" pitchFamily="34" charset="0"/>
                <a:buChar char="•"/>
              </a:pPr>
              <a:r>
                <a:rPr lang="en-US" sz="1400" dirty="0">
                  <a:solidFill>
                    <a:srgbClr val="E5722F"/>
                  </a:solidFill>
                  <a:ea typeface="Times New Roman" panose="02020603050405020304" pitchFamily="18" charset="0"/>
                </a:rPr>
                <a:t>The average worker receives 121 emails per day</a:t>
              </a:r>
            </a:p>
            <a:p>
              <a:pPr marL="514350" marR="0" indent="-285750" fontAlgn="base">
                <a:spcBef>
                  <a:spcPts val="0"/>
                </a:spcBef>
                <a:spcAft>
                  <a:spcPts val="0"/>
                </a:spcAft>
                <a:buClr>
                  <a:srgbClr val="E5722F"/>
                </a:buClr>
                <a:buFont typeface="Arial" panose="020B0604020202020204" pitchFamily="34" charset="0"/>
                <a:buChar char="•"/>
              </a:pPr>
              <a:r>
                <a:rPr lang="en-US" sz="1400" dirty="0">
                  <a:solidFill>
                    <a:srgbClr val="E5722F"/>
                  </a:solidFill>
                  <a:ea typeface="Times New Roman" panose="02020603050405020304" pitchFamily="18" charset="0"/>
                </a:rPr>
                <a:t>86 percent of executives cite ineffective communication as a major source of productivity failures </a:t>
              </a:r>
            </a:p>
            <a:p>
              <a:pPr marL="514350" marR="0" indent="-285750" fontAlgn="base">
                <a:spcBef>
                  <a:spcPts val="0"/>
                </a:spcBef>
                <a:spcAft>
                  <a:spcPts val="0"/>
                </a:spcAft>
                <a:buClr>
                  <a:srgbClr val="E5722F"/>
                </a:buClr>
                <a:buFont typeface="Arial" panose="020B0604020202020204" pitchFamily="34" charset="0"/>
                <a:buChar char="•"/>
              </a:pPr>
              <a:r>
                <a:rPr lang="en-US" sz="1400" dirty="0">
                  <a:solidFill>
                    <a:srgbClr val="E5722F"/>
                  </a:solidFill>
                  <a:ea typeface="Times New Roman" panose="02020603050405020304" pitchFamily="18" charset="0"/>
                </a:rPr>
                <a:t>Productivity plummets after 50 hours a week</a:t>
              </a:r>
            </a:p>
            <a:p>
              <a:pPr marL="514350" marR="0" indent="-285750" fontAlgn="base">
                <a:spcBef>
                  <a:spcPts val="0"/>
                </a:spcBef>
                <a:spcAft>
                  <a:spcPts val="0"/>
                </a:spcAft>
                <a:buClr>
                  <a:srgbClr val="E5722F"/>
                </a:buClr>
                <a:buFont typeface="Arial" panose="020B0604020202020204" pitchFamily="34" charset="0"/>
                <a:buChar char="•"/>
              </a:pPr>
              <a:endParaRPr lang="en-US" sz="1400" dirty="0">
                <a:effectLst/>
                <a:latin typeface="Times New Roman" panose="02020603050405020304" pitchFamily="18" charset="0"/>
                <a:ea typeface="Times New Roman" panose="02020603050405020304" pitchFamily="18" charset="0"/>
              </a:endParaRPr>
            </a:p>
          </p:txBody>
        </p:sp>
        <p:sp>
          <p:nvSpPr>
            <p:cNvPr id="24" name="Rectangle 23">
              <a:extLst>
                <a:ext uri="{FF2B5EF4-FFF2-40B4-BE49-F238E27FC236}">
                  <a16:creationId xmlns:a16="http://schemas.microsoft.com/office/drawing/2014/main" xmlns="" id="{9DC6D133-8AB9-4AAA-AB0D-132EBBE6EDD8}"/>
                </a:ext>
              </a:extLst>
            </p:cNvPr>
            <p:cNvSpPr/>
            <p:nvPr/>
          </p:nvSpPr>
          <p:spPr>
            <a:xfrm>
              <a:off x="8098512" y="1156530"/>
              <a:ext cx="3936258" cy="2462213"/>
            </a:xfrm>
            <a:prstGeom prst="rect">
              <a:avLst/>
            </a:prstGeom>
          </p:spPr>
          <p:txBody>
            <a:bodyPr wrap="square">
              <a:spAutoFit/>
            </a:bodyPr>
            <a:lstStyle/>
            <a:p>
              <a:pPr marL="514350" marR="0" indent="-285750" fontAlgn="base">
                <a:spcBef>
                  <a:spcPts val="0"/>
                </a:spcBef>
                <a:spcAft>
                  <a:spcPts val="0"/>
                </a:spcAft>
                <a:buClr>
                  <a:srgbClr val="01445E"/>
                </a:buClr>
                <a:buFont typeface="Arial" panose="020B0604020202020204" pitchFamily="34" charset="0"/>
                <a:buChar char="•"/>
              </a:pPr>
              <a:r>
                <a:rPr lang="en-US" sz="1400" dirty="0">
                  <a:solidFill>
                    <a:srgbClr val="01445E"/>
                  </a:solidFill>
                  <a:ea typeface="Times New Roman" panose="02020603050405020304" pitchFamily="18" charset="0"/>
                </a:rPr>
                <a:t>Businesses spend more than 17 hours a week clarifying communication</a:t>
              </a:r>
            </a:p>
            <a:p>
              <a:pPr marL="514350" marR="0" indent="-285750" fontAlgn="base">
                <a:spcBef>
                  <a:spcPts val="0"/>
                </a:spcBef>
                <a:spcAft>
                  <a:spcPts val="0"/>
                </a:spcAft>
                <a:buClr>
                  <a:srgbClr val="01445E"/>
                </a:buClr>
                <a:buFont typeface="Arial" panose="020B0604020202020204" pitchFamily="34" charset="0"/>
                <a:buChar char="•"/>
              </a:pPr>
              <a:r>
                <a:rPr lang="en-US" sz="1400" dirty="0">
                  <a:solidFill>
                    <a:srgbClr val="01445E"/>
                  </a:solidFill>
                  <a:ea typeface="Times New Roman" panose="02020603050405020304" pitchFamily="18" charset="0"/>
                </a:rPr>
                <a:t>Connected employees give organizations a 20-25 percent productivity increase</a:t>
              </a:r>
            </a:p>
            <a:p>
              <a:pPr marL="514350" marR="0" indent="-285750" fontAlgn="base">
                <a:spcBef>
                  <a:spcPts val="0"/>
                </a:spcBef>
                <a:spcAft>
                  <a:spcPts val="0"/>
                </a:spcAft>
                <a:buClr>
                  <a:srgbClr val="01445E"/>
                </a:buClr>
                <a:buFont typeface="Arial" panose="020B0604020202020204" pitchFamily="34" charset="0"/>
                <a:buChar char="•"/>
              </a:pPr>
              <a:r>
                <a:rPr lang="en-US" sz="1400" dirty="0">
                  <a:solidFill>
                    <a:srgbClr val="01445E"/>
                  </a:solidFill>
                  <a:ea typeface="Times New Roman" panose="02020603050405020304" pitchFamily="18" charset="0"/>
                </a:rPr>
                <a:t>An engaged workforce leads to 202 percent higher cumulative performance</a:t>
              </a:r>
            </a:p>
            <a:p>
              <a:pPr marL="514350" marR="0" indent="-285750" fontAlgn="base">
                <a:spcBef>
                  <a:spcPts val="0"/>
                </a:spcBef>
                <a:spcAft>
                  <a:spcPts val="0"/>
                </a:spcAft>
                <a:buClr>
                  <a:srgbClr val="01445E"/>
                </a:buClr>
                <a:buFont typeface="Arial" panose="020B0604020202020204" pitchFamily="34" charset="0"/>
                <a:buChar char="•"/>
              </a:pPr>
              <a:r>
                <a:rPr lang="en-US" sz="1400" dirty="0">
                  <a:solidFill>
                    <a:srgbClr val="01445E"/>
                  </a:solidFill>
                  <a:ea typeface="Times New Roman" panose="02020603050405020304" pitchFamily="18" charset="0"/>
                </a:rPr>
                <a:t>70 percent of workers are disengaged </a:t>
              </a:r>
            </a:p>
            <a:p>
              <a:pPr marL="514350" marR="0" indent="-285750" fontAlgn="base">
                <a:spcBef>
                  <a:spcPts val="0"/>
                </a:spcBef>
                <a:spcAft>
                  <a:spcPts val="0"/>
                </a:spcAft>
                <a:buClr>
                  <a:srgbClr val="01445E"/>
                </a:buClr>
                <a:buFont typeface="Arial" panose="020B0604020202020204" pitchFamily="34" charset="0"/>
                <a:buChar char="•"/>
              </a:pPr>
              <a:r>
                <a:rPr lang="en-US" sz="1400" dirty="0">
                  <a:solidFill>
                    <a:srgbClr val="01445E"/>
                  </a:solidFill>
                  <a:ea typeface="Times New Roman" panose="02020603050405020304" pitchFamily="18" charset="0"/>
                </a:rPr>
                <a:t>The most</a:t>
              </a:r>
              <a:r>
                <a:rPr lang="en-US" sz="1400" dirty="0">
                  <a:solidFill>
                    <a:srgbClr val="01445E"/>
                  </a:solidFill>
                  <a:ea typeface="Times New Roman" panose="02020603050405020304" pitchFamily="18" charset="0"/>
                  <a:hlinkClick r:id="rId6" tooltip=" productive employees">
                    <a:extLst>
                      <a:ext uri="{A12FA001-AC4F-418D-AE19-62706E023703}">
                        <ahyp:hlinkClr xmlns:ahyp="http://schemas.microsoft.com/office/drawing/2018/hyperlinkcolor" xmlns="" val="tx"/>
                      </a:ext>
                    </a:extLst>
                  </a:hlinkClick>
                </a:rPr>
                <a:t> </a:t>
              </a:r>
              <a:r>
                <a:rPr lang="en-US" sz="1400" dirty="0">
                  <a:solidFill>
                    <a:srgbClr val="01445E"/>
                  </a:solidFill>
                  <a:ea typeface="Times New Roman" panose="02020603050405020304" pitchFamily="18" charset="0"/>
                </a:rPr>
                <a:t>productive employees have 10 years of experience in the company </a:t>
              </a:r>
            </a:p>
            <a:p>
              <a:pPr marL="514350" marR="0" indent="-285750" fontAlgn="base">
                <a:spcBef>
                  <a:spcPts val="0"/>
                </a:spcBef>
                <a:spcAft>
                  <a:spcPts val="0"/>
                </a:spcAft>
                <a:buClr>
                  <a:srgbClr val="01445E"/>
                </a:buClr>
                <a:buFont typeface="Arial" panose="020B0604020202020204" pitchFamily="34" charset="0"/>
                <a:buChar char="•"/>
              </a:pPr>
              <a:r>
                <a:rPr lang="en-US" sz="1400" dirty="0">
                  <a:solidFill>
                    <a:srgbClr val="01445E"/>
                  </a:solidFill>
                  <a:ea typeface="Times New Roman" panose="02020603050405020304" pitchFamily="18" charset="0"/>
                </a:rPr>
                <a:t>Happy workers are 12 percent more productive</a:t>
              </a:r>
              <a:endParaRPr lang="en-US" sz="1400" dirty="0">
                <a:solidFill>
                  <a:srgbClr val="01445E"/>
                </a:solidFill>
                <a:effectLst/>
                <a:ea typeface="Times New Roman" panose="02020603050405020304" pitchFamily="18" charset="0"/>
              </a:endParaRPr>
            </a:p>
          </p:txBody>
        </p:sp>
        <p:sp>
          <p:nvSpPr>
            <p:cNvPr id="25" name="Rectangle 24">
              <a:extLst>
                <a:ext uri="{FF2B5EF4-FFF2-40B4-BE49-F238E27FC236}">
                  <a16:creationId xmlns:a16="http://schemas.microsoft.com/office/drawing/2014/main" xmlns="" id="{7E91361D-3AC8-4814-BE9B-38129731C863}"/>
                </a:ext>
              </a:extLst>
            </p:cNvPr>
            <p:cNvSpPr/>
            <p:nvPr/>
          </p:nvSpPr>
          <p:spPr>
            <a:xfrm>
              <a:off x="1829163" y="4163853"/>
              <a:ext cx="4086752" cy="2462213"/>
            </a:xfrm>
            <a:prstGeom prst="rect">
              <a:avLst/>
            </a:prstGeom>
          </p:spPr>
          <p:txBody>
            <a:bodyPr wrap="square">
              <a:spAutoFit/>
            </a:bodyPr>
            <a:lstStyle/>
            <a:p>
              <a:pPr marL="514350" marR="0" indent="-285750" fontAlgn="base">
                <a:spcBef>
                  <a:spcPts val="0"/>
                </a:spcBef>
                <a:spcAft>
                  <a:spcPts val="0"/>
                </a:spcAft>
                <a:buClr>
                  <a:srgbClr val="0199A4"/>
                </a:buClr>
                <a:buFont typeface="Arial" panose="020B0604020202020204" pitchFamily="34" charset="0"/>
                <a:buChar char="•"/>
              </a:pPr>
              <a:r>
                <a:rPr lang="en-US" sz="1400" dirty="0">
                  <a:solidFill>
                    <a:srgbClr val="0199A4"/>
                  </a:solidFill>
                  <a:ea typeface="Times New Roman" panose="02020603050405020304" pitchFamily="18" charset="0"/>
                </a:rPr>
                <a:t>The most</a:t>
              </a:r>
              <a:r>
                <a:rPr lang="en-US" sz="1400" dirty="0">
                  <a:solidFill>
                    <a:srgbClr val="0199A4"/>
                  </a:solidFill>
                  <a:ea typeface="Times New Roman" panose="02020603050405020304" pitchFamily="18" charset="0"/>
                  <a:hlinkClick r:id="rId6" tooltip=" productive employees">
                    <a:extLst>
                      <a:ext uri="{A12FA001-AC4F-418D-AE19-62706E023703}">
                        <ahyp:hlinkClr xmlns:ahyp="http://schemas.microsoft.com/office/drawing/2018/hyperlinkcolor" xmlns="" val="tx"/>
                      </a:ext>
                    </a:extLst>
                  </a:hlinkClick>
                </a:rPr>
                <a:t> </a:t>
              </a:r>
              <a:r>
                <a:rPr lang="en-US" sz="1400" dirty="0">
                  <a:solidFill>
                    <a:srgbClr val="0199A4"/>
                  </a:solidFill>
                  <a:ea typeface="Times New Roman" panose="02020603050405020304" pitchFamily="18" charset="0"/>
                </a:rPr>
                <a:t>productive employees represent 5 percent of the workforce </a:t>
              </a:r>
            </a:p>
            <a:p>
              <a:pPr marL="514350" marR="0" indent="-285750" fontAlgn="base">
                <a:spcBef>
                  <a:spcPts val="0"/>
                </a:spcBef>
                <a:spcAft>
                  <a:spcPts val="0"/>
                </a:spcAft>
                <a:buClr>
                  <a:srgbClr val="0199A4"/>
                </a:buClr>
                <a:buFont typeface="Arial" panose="020B0604020202020204" pitchFamily="34" charset="0"/>
                <a:buChar char="•"/>
              </a:pPr>
              <a:r>
                <a:rPr lang="en-US" sz="1400" dirty="0">
                  <a:solidFill>
                    <a:srgbClr val="0199A4"/>
                  </a:solidFill>
                  <a:ea typeface="Times New Roman" panose="02020603050405020304" pitchFamily="18" charset="0"/>
                </a:rPr>
                <a:t>Stress impact on productivity ($600 per employee, per year) </a:t>
              </a:r>
            </a:p>
            <a:p>
              <a:pPr marL="514350" marR="0" indent="-285750" fontAlgn="base">
                <a:spcBef>
                  <a:spcPts val="0"/>
                </a:spcBef>
                <a:spcAft>
                  <a:spcPts val="0"/>
                </a:spcAft>
                <a:buClr>
                  <a:srgbClr val="0199A4"/>
                </a:buClr>
                <a:buFont typeface="Arial" panose="020B0604020202020204" pitchFamily="34" charset="0"/>
                <a:buChar char="•"/>
              </a:pPr>
              <a:r>
                <a:rPr lang="en-US" sz="1400" dirty="0">
                  <a:solidFill>
                    <a:srgbClr val="0199A4"/>
                  </a:solidFill>
                  <a:ea typeface="Times New Roman" panose="02020603050405020304" pitchFamily="18" charset="0"/>
                </a:rPr>
                <a:t>Job satisfaction boosts productivity by 6.6 percent </a:t>
              </a:r>
            </a:p>
            <a:p>
              <a:pPr marL="514350" marR="0" indent="-285750" fontAlgn="base">
                <a:spcBef>
                  <a:spcPts val="0"/>
                </a:spcBef>
                <a:spcAft>
                  <a:spcPts val="0"/>
                </a:spcAft>
                <a:buClr>
                  <a:srgbClr val="0199A4"/>
                </a:buClr>
                <a:buFont typeface="Arial" panose="020B0604020202020204" pitchFamily="34" charset="0"/>
                <a:buChar char="•"/>
              </a:pPr>
              <a:r>
                <a:rPr lang="en-US" sz="1400" dirty="0">
                  <a:solidFill>
                    <a:srgbClr val="0199A4"/>
                  </a:solidFill>
                  <a:ea typeface="Times New Roman" panose="02020603050405020304" pitchFamily="18" charset="0"/>
                </a:rPr>
                <a:t>Up to 67 percent of meetings are failures </a:t>
              </a:r>
            </a:p>
            <a:p>
              <a:pPr marL="514350" marR="0" indent="-285750" fontAlgn="base">
                <a:spcBef>
                  <a:spcPts val="0"/>
                </a:spcBef>
                <a:spcAft>
                  <a:spcPts val="0"/>
                </a:spcAft>
                <a:buClr>
                  <a:srgbClr val="0199A4"/>
                </a:buClr>
                <a:buFont typeface="Arial" panose="020B0604020202020204" pitchFamily="34" charset="0"/>
                <a:buChar char="•"/>
              </a:pPr>
              <a:r>
                <a:rPr lang="en-US" sz="1400" dirty="0">
                  <a:solidFill>
                    <a:srgbClr val="0199A4"/>
                  </a:solidFill>
                  <a:ea typeface="Times New Roman" panose="02020603050405020304" pitchFamily="18" charset="0"/>
                </a:rPr>
                <a:t>58 percent of employees cite management as the biggest hurdle to productivity</a:t>
              </a:r>
            </a:p>
            <a:p>
              <a:pPr marL="514350" marR="0" indent="-285750" fontAlgn="base">
                <a:spcBef>
                  <a:spcPts val="0"/>
                </a:spcBef>
                <a:spcAft>
                  <a:spcPts val="0"/>
                </a:spcAft>
                <a:buClr>
                  <a:srgbClr val="0199A4"/>
                </a:buClr>
                <a:buFont typeface="Arial" panose="020B0604020202020204" pitchFamily="34" charset="0"/>
                <a:buChar char="•"/>
              </a:pPr>
              <a:r>
                <a:rPr lang="en-US" sz="1400" dirty="0">
                  <a:solidFill>
                    <a:srgbClr val="0199A4"/>
                  </a:solidFill>
                  <a:ea typeface="Times New Roman" panose="02020603050405020304" pitchFamily="18" charset="0"/>
                </a:rPr>
                <a:t>75 percent of Americans don’t think they have access to the latest in efficiency tools</a:t>
              </a:r>
              <a:endParaRPr lang="en-US" sz="1400" dirty="0">
                <a:solidFill>
                  <a:srgbClr val="0199A4"/>
                </a:solidFill>
                <a:effectLst/>
                <a:ea typeface="Times New Roman" panose="02020603050405020304" pitchFamily="18" charset="0"/>
              </a:endParaRPr>
            </a:p>
          </p:txBody>
        </p:sp>
        <p:sp>
          <p:nvSpPr>
            <p:cNvPr id="26" name="Rectangle 25">
              <a:extLst>
                <a:ext uri="{FF2B5EF4-FFF2-40B4-BE49-F238E27FC236}">
                  <a16:creationId xmlns:a16="http://schemas.microsoft.com/office/drawing/2014/main" xmlns="" id="{5A734FAE-22F9-4B8B-A573-2A1EB81959B1}"/>
                </a:ext>
              </a:extLst>
            </p:cNvPr>
            <p:cNvSpPr/>
            <p:nvPr/>
          </p:nvSpPr>
          <p:spPr>
            <a:xfrm>
              <a:off x="8099232" y="4133075"/>
              <a:ext cx="4092047" cy="2523768"/>
            </a:xfrm>
            <a:prstGeom prst="rect">
              <a:avLst/>
            </a:prstGeom>
          </p:spPr>
          <p:txBody>
            <a:bodyPr wrap="square">
              <a:spAutoFit/>
            </a:bodyPr>
            <a:lstStyle/>
            <a:p>
              <a:pPr marL="514350" marR="0" indent="-285750" fontAlgn="base">
                <a:spcBef>
                  <a:spcPts val="0"/>
                </a:spcBef>
                <a:spcAft>
                  <a:spcPts val="0"/>
                </a:spcAft>
                <a:buFont typeface="Arial" panose="020B0604020202020204" pitchFamily="34" charset="0"/>
                <a:buChar char="•"/>
              </a:pPr>
              <a:r>
                <a:rPr lang="en-US" sz="1400" dirty="0">
                  <a:solidFill>
                    <a:srgbClr val="B43435"/>
                  </a:solidFill>
                  <a:ea typeface="Times New Roman" panose="02020603050405020304" pitchFamily="18" charset="0"/>
                </a:rPr>
                <a:t>Workplace internet misuse costs $63 billion annually</a:t>
              </a:r>
            </a:p>
            <a:p>
              <a:pPr marL="514350" marR="0" indent="-285750" fontAlgn="base">
                <a:spcBef>
                  <a:spcPts val="0"/>
                </a:spcBef>
                <a:spcAft>
                  <a:spcPts val="0"/>
                </a:spcAft>
                <a:buFont typeface="Arial" panose="020B0604020202020204" pitchFamily="34" charset="0"/>
                <a:buChar char="•"/>
              </a:pPr>
              <a:r>
                <a:rPr lang="en-US" sz="1400" dirty="0">
                  <a:solidFill>
                    <a:srgbClr val="B43435"/>
                  </a:solidFill>
                  <a:ea typeface="Times New Roman" panose="02020603050405020304" pitchFamily="18" charset="0"/>
                </a:rPr>
                <a:t>Companies with regular opportunities for employee feedback have much lower turnover</a:t>
              </a:r>
            </a:p>
            <a:p>
              <a:pPr marL="514350" marR="0" indent="-285750" fontAlgn="base">
                <a:spcBef>
                  <a:spcPts val="0"/>
                </a:spcBef>
                <a:spcAft>
                  <a:spcPts val="0"/>
                </a:spcAft>
                <a:buFont typeface="Arial" panose="020B0604020202020204" pitchFamily="34" charset="0"/>
                <a:buChar char="•"/>
              </a:pPr>
              <a:r>
                <a:rPr lang="en-US" sz="1400" dirty="0">
                  <a:solidFill>
                    <a:srgbClr val="B43435"/>
                  </a:solidFill>
                  <a:ea typeface="Times New Roman" panose="02020603050405020304" pitchFamily="18" charset="0"/>
                </a:rPr>
                <a:t>Multitasking makes you 40 percent less productive</a:t>
              </a:r>
            </a:p>
            <a:p>
              <a:pPr marL="514350" marR="0" indent="-285750" fontAlgn="base">
                <a:spcBef>
                  <a:spcPts val="0"/>
                </a:spcBef>
                <a:spcAft>
                  <a:spcPts val="0"/>
                </a:spcAft>
                <a:buFont typeface="Arial" panose="020B0604020202020204" pitchFamily="34" charset="0"/>
                <a:buChar char="•"/>
              </a:pPr>
              <a:r>
                <a:rPr lang="en-US" sz="1400" dirty="0">
                  <a:solidFill>
                    <a:srgbClr val="B43435"/>
                  </a:solidFill>
                  <a:ea typeface="Times New Roman" panose="02020603050405020304" pitchFamily="18" charset="0"/>
                </a:rPr>
                <a:t>People who telecommute are more productive (by 14 percent)</a:t>
              </a:r>
            </a:p>
            <a:p>
              <a:pPr marL="514350" marR="0" indent="-285750" fontAlgn="base">
                <a:spcBef>
                  <a:spcPts val="0"/>
                </a:spcBef>
                <a:spcAft>
                  <a:spcPts val="0"/>
                </a:spcAft>
                <a:buFont typeface="Arial" panose="020B0604020202020204" pitchFamily="34" charset="0"/>
                <a:buChar char="•"/>
              </a:pPr>
              <a:r>
                <a:rPr lang="en-US" sz="1400" dirty="0">
                  <a:solidFill>
                    <a:srgbClr val="B43435"/>
                  </a:solidFill>
                  <a:ea typeface="Times New Roman" panose="02020603050405020304" pitchFamily="18" charset="0"/>
                </a:rPr>
                <a:t>Employees are 68 percent less productive when they feel overloaded</a:t>
              </a:r>
            </a:p>
            <a:p>
              <a:pPr marL="228600" marR="0" fontAlgn="base">
                <a:spcBef>
                  <a:spcPts val="0"/>
                </a:spcBef>
                <a:spcAft>
                  <a:spcPts val="0"/>
                </a:spcAft>
              </a:pPr>
              <a:r>
                <a:rPr lang="en-US" dirty="0">
                  <a:latin typeface="Open Sans" panose="020B0606030504020204"/>
                  <a:ea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1876868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9B9D3038-E3C7-4388-8B36-7FF7C6D82ABE}"/>
              </a:ext>
            </a:extLst>
          </p:cNvPr>
          <p:cNvPicPr>
            <a:picLocks noChangeAspect="1"/>
          </p:cNvPicPr>
          <p:nvPr/>
        </p:nvPicPr>
        <p:blipFill rotWithShape="1">
          <a:blip r:embed="rId2"/>
          <a:srcRect l="3213"/>
          <a:stretch/>
        </p:blipFill>
        <p:spPr>
          <a:xfrm>
            <a:off x="5866411" y="781620"/>
            <a:ext cx="4602084" cy="5503877"/>
          </a:xfrm>
          <a:prstGeom prst="rect">
            <a:avLst/>
          </a:prstGeom>
        </p:spPr>
      </p:pic>
      <p:pic>
        <p:nvPicPr>
          <p:cNvPr id="3" name="Picture 2">
            <a:extLst>
              <a:ext uri="{FF2B5EF4-FFF2-40B4-BE49-F238E27FC236}">
                <a16:creationId xmlns:a16="http://schemas.microsoft.com/office/drawing/2014/main" xmlns="" id="{D58125A0-82FF-4FB1-933E-EB3EC6E9B414}"/>
              </a:ext>
            </a:extLst>
          </p:cNvPr>
          <p:cNvPicPr>
            <a:picLocks noChangeAspect="1"/>
          </p:cNvPicPr>
          <p:nvPr/>
        </p:nvPicPr>
        <p:blipFill>
          <a:blip r:embed="rId3"/>
          <a:stretch>
            <a:fillRect/>
          </a:stretch>
        </p:blipFill>
        <p:spPr>
          <a:xfrm>
            <a:off x="130628" y="2901653"/>
            <a:ext cx="5577840" cy="1054694"/>
          </a:xfrm>
          <a:prstGeom prst="rect">
            <a:avLst/>
          </a:prstGeom>
        </p:spPr>
      </p:pic>
      <p:sp>
        <p:nvSpPr>
          <p:cNvPr id="4" name="Rectangle 3">
            <a:extLst>
              <a:ext uri="{FF2B5EF4-FFF2-40B4-BE49-F238E27FC236}">
                <a16:creationId xmlns:a16="http://schemas.microsoft.com/office/drawing/2014/main" xmlns="" id="{DF66403A-054D-4F6A-BD67-600CD5F694F5}"/>
              </a:ext>
            </a:extLst>
          </p:cNvPr>
          <p:cNvSpPr/>
          <p:nvPr/>
        </p:nvSpPr>
        <p:spPr>
          <a:xfrm>
            <a:off x="411935" y="121123"/>
            <a:ext cx="3270062" cy="615553"/>
          </a:xfrm>
          <a:prstGeom prst="rect">
            <a:avLst/>
          </a:prstGeom>
        </p:spPr>
        <p:txBody>
          <a:bodyPr wrap="none">
            <a:spAutoFit/>
          </a:bodyPr>
          <a:lstStyle/>
          <a:p>
            <a:r>
              <a:rPr lang="en-US" sz="3400" b="1" dirty="0"/>
              <a:t>COLLABORATION</a:t>
            </a:r>
          </a:p>
        </p:txBody>
      </p:sp>
    </p:spTree>
    <p:extLst>
      <p:ext uri="{BB962C8B-B14F-4D97-AF65-F5344CB8AC3E}">
        <p14:creationId xmlns:p14="http://schemas.microsoft.com/office/powerpoint/2010/main" val="1789838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E0B4D2B-4DB2-4B2B-B222-2120F8E8D2CF}"/>
              </a:ext>
            </a:extLst>
          </p:cNvPr>
          <p:cNvPicPr>
            <a:picLocks noChangeAspect="1"/>
          </p:cNvPicPr>
          <p:nvPr/>
        </p:nvPicPr>
        <p:blipFill rotWithShape="1">
          <a:blip r:embed="rId2"/>
          <a:srcRect b="4884"/>
          <a:stretch/>
        </p:blipFill>
        <p:spPr>
          <a:xfrm>
            <a:off x="2529840" y="2727459"/>
            <a:ext cx="7132320" cy="3497844"/>
          </a:xfrm>
          <a:prstGeom prst="rect">
            <a:avLst/>
          </a:prstGeom>
        </p:spPr>
      </p:pic>
      <p:sp>
        <p:nvSpPr>
          <p:cNvPr id="4" name="Rectangle 3">
            <a:extLst>
              <a:ext uri="{FF2B5EF4-FFF2-40B4-BE49-F238E27FC236}">
                <a16:creationId xmlns:a16="http://schemas.microsoft.com/office/drawing/2014/main" xmlns="" id="{5B4227AB-A67B-4739-8B55-559FE6871F95}"/>
              </a:ext>
            </a:extLst>
          </p:cNvPr>
          <p:cNvSpPr/>
          <p:nvPr/>
        </p:nvSpPr>
        <p:spPr>
          <a:xfrm>
            <a:off x="411934" y="973133"/>
            <a:ext cx="10402369" cy="1754326"/>
          </a:xfrm>
          <a:prstGeom prst="rect">
            <a:avLst/>
          </a:prstGeom>
        </p:spPr>
        <p:txBody>
          <a:bodyPr wrap="square">
            <a:spAutoFit/>
          </a:bodyPr>
          <a:lstStyle/>
          <a:p>
            <a:pPr fontAlgn="base"/>
            <a:r>
              <a:rPr lang="en-US" dirty="0">
                <a:solidFill>
                  <a:srgbClr val="3D3D3D"/>
                </a:solidFill>
              </a:rPr>
              <a:t>The common values, beliefs, parenting styles and societal norms of each generation have resulted in workplace preferences.  Each generation prefers certain leadership styles, decision-making methods, modes of communication, the frequency of feedback, and degrees of transparency.  The generational preferences around decision making and modes of communication cause many conflicts in the work environment.  Technology has enabled employees to instantly find information and share opinions about anything and everything all the time.</a:t>
            </a:r>
            <a:endParaRPr lang="en-US" b="0" i="0" dirty="0">
              <a:solidFill>
                <a:srgbClr val="3D3D3D"/>
              </a:solidFill>
              <a:effectLst/>
            </a:endParaRPr>
          </a:p>
        </p:txBody>
      </p:sp>
      <p:sp>
        <p:nvSpPr>
          <p:cNvPr id="6" name="Rectangle 5">
            <a:extLst>
              <a:ext uri="{FF2B5EF4-FFF2-40B4-BE49-F238E27FC236}">
                <a16:creationId xmlns:a16="http://schemas.microsoft.com/office/drawing/2014/main" xmlns="" id="{D3439B4D-1D0F-46DA-A969-DCE7155B8992}"/>
              </a:ext>
            </a:extLst>
          </p:cNvPr>
          <p:cNvSpPr/>
          <p:nvPr/>
        </p:nvSpPr>
        <p:spPr>
          <a:xfrm>
            <a:off x="411935" y="121123"/>
            <a:ext cx="10037684" cy="615553"/>
          </a:xfrm>
          <a:prstGeom prst="rect">
            <a:avLst/>
          </a:prstGeom>
        </p:spPr>
        <p:txBody>
          <a:bodyPr wrap="none">
            <a:spAutoFit/>
          </a:bodyPr>
          <a:lstStyle/>
          <a:p>
            <a:r>
              <a:rPr lang="en-US" sz="3400" b="1" dirty="0"/>
              <a:t>WORKPLACE PREFERENCES OF THE FIVE GENERATIONS</a:t>
            </a:r>
          </a:p>
        </p:txBody>
      </p:sp>
    </p:spTree>
    <p:extLst>
      <p:ext uri="{BB962C8B-B14F-4D97-AF65-F5344CB8AC3E}">
        <p14:creationId xmlns:p14="http://schemas.microsoft.com/office/powerpoint/2010/main" val="4142480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4933255-DA99-4D40-B015-C5C0A9340ACD}"/>
              </a:ext>
            </a:extLst>
          </p:cNvPr>
          <p:cNvPicPr>
            <a:picLocks noChangeAspect="1"/>
          </p:cNvPicPr>
          <p:nvPr/>
        </p:nvPicPr>
        <p:blipFill rotWithShape="1">
          <a:blip r:embed="rId2"/>
          <a:srcRect l="1781" t="2237" r="2981"/>
          <a:stretch/>
        </p:blipFill>
        <p:spPr>
          <a:xfrm>
            <a:off x="3875314" y="890650"/>
            <a:ext cx="4441371" cy="5341440"/>
          </a:xfrm>
          <a:prstGeom prst="rect">
            <a:avLst/>
          </a:prstGeom>
        </p:spPr>
      </p:pic>
      <p:sp>
        <p:nvSpPr>
          <p:cNvPr id="4" name="Rectangle 3">
            <a:extLst>
              <a:ext uri="{FF2B5EF4-FFF2-40B4-BE49-F238E27FC236}">
                <a16:creationId xmlns:a16="http://schemas.microsoft.com/office/drawing/2014/main" xmlns="" id="{381E54B4-5826-4650-AA9C-5867F8D45014}"/>
              </a:ext>
            </a:extLst>
          </p:cNvPr>
          <p:cNvSpPr/>
          <p:nvPr/>
        </p:nvSpPr>
        <p:spPr>
          <a:xfrm>
            <a:off x="411935" y="121123"/>
            <a:ext cx="2424638" cy="615553"/>
          </a:xfrm>
          <a:prstGeom prst="rect">
            <a:avLst/>
          </a:prstGeom>
        </p:spPr>
        <p:txBody>
          <a:bodyPr wrap="none">
            <a:spAutoFit/>
          </a:bodyPr>
          <a:lstStyle/>
          <a:p>
            <a:r>
              <a:rPr lang="en-US" sz="3400" b="1" dirty="0"/>
              <a:t>TEAMWORK</a:t>
            </a:r>
          </a:p>
        </p:txBody>
      </p:sp>
    </p:spTree>
    <p:extLst>
      <p:ext uri="{BB962C8B-B14F-4D97-AF65-F5344CB8AC3E}">
        <p14:creationId xmlns:p14="http://schemas.microsoft.com/office/powerpoint/2010/main" val="2858479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B3F16D7-78E4-4FB1-B4B1-6203B88F3FAA}"/>
              </a:ext>
            </a:extLst>
          </p:cNvPr>
          <p:cNvSpPr/>
          <p:nvPr/>
        </p:nvSpPr>
        <p:spPr>
          <a:xfrm>
            <a:off x="209797" y="1738746"/>
            <a:ext cx="11958452" cy="4499693"/>
          </a:xfrm>
          <a:prstGeom prst="rect">
            <a:avLst/>
          </a:prstGeom>
        </p:spPr>
        <p:txBody>
          <a:bodyPr wrap="square">
            <a:spAutoFit/>
          </a:bodyPr>
          <a:lstStyle/>
          <a:p>
            <a:pPr marL="6350" marR="0" indent="0">
              <a:lnSpc>
                <a:spcPct val="107000"/>
              </a:lnSpc>
              <a:spcBef>
                <a:spcPts val="0"/>
              </a:spcBef>
              <a:spcAft>
                <a:spcPts val="1185"/>
              </a:spcAft>
              <a:tabLst>
                <a:tab pos="5177790" algn="ctr"/>
              </a:tabLst>
            </a:pPr>
            <a:r>
              <a:rPr lang="en-US" sz="1100" b="1" kern="0" dirty="0">
                <a:solidFill>
                  <a:srgbClr val="000000"/>
                </a:solidFill>
                <a:ea typeface="Arial" panose="020B0604020202020204" pitchFamily="34" charset="0"/>
              </a:rPr>
              <a:t>Is the team really a TEAM? 	Yes____  No_____ </a:t>
            </a:r>
          </a:p>
          <a:p>
            <a:pPr marL="6350" marR="0" indent="0">
              <a:lnSpc>
                <a:spcPct val="107000"/>
              </a:lnSpc>
              <a:spcBef>
                <a:spcPts val="0"/>
              </a:spcBef>
              <a:spcAft>
                <a:spcPts val="1185"/>
              </a:spcAft>
              <a:tabLst>
                <a:tab pos="5177790" algn="ctr"/>
              </a:tabLst>
            </a:pPr>
            <a:r>
              <a:rPr lang="en-US" sz="1100" dirty="0">
                <a:solidFill>
                  <a:srgbClr val="000000"/>
                </a:solidFill>
                <a:ea typeface="Arial" panose="020B0604020202020204" pitchFamily="34" charset="0"/>
                <a:cs typeface="Calibri" panose="020F0502020204030204" pitchFamily="34" charset="0"/>
              </a:rPr>
              <a:t>A team is a relatively small number of people (from three to twelve) who meet on a regular basis and are collectively responsible for results. The team members share common goals as well as the rewards and responsibilities for achieving them. Not every group is a team. For example, a group that appears to be a team might simply be a collection of people who report to the same manager, but who have relatively little interdependence and mutual accountability. If a group does not meet the criteria of a true team, this process is unlikely to produce the results they expect. </a:t>
            </a:r>
            <a:endParaRPr lang="en-US" sz="1100" dirty="0">
              <a:solidFill>
                <a:srgbClr val="000000"/>
              </a:solidFill>
              <a:ea typeface="Calibri" panose="020F0502020204030204" pitchFamily="34" charset="0"/>
              <a:cs typeface="Calibri" panose="020F0502020204030204" pitchFamily="34" charset="0"/>
            </a:endParaRPr>
          </a:p>
          <a:p>
            <a:pPr marL="6350" marR="0" indent="0">
              <a:lnSpc>
                <a:spcPct val="107000"/>
              </a:lnSpc>
              <a:spcBef>
                <a:spcPts val="0"/>
              </a:spcBef>
              <a:spcAft>
                <a:spcPts val="1185"/>
              </a:spcAft>
              <a:tabLst>
                <a:tab pos="5177790" algn="ctr"/>
              </a:tabLst>
            </a:pPr>
            <a:r>
              <a:rPr lang="en-US" sz="1100" b="1" kern="0" dirty="0">
                <a:solidFill>
                  <a:srgbClr val="000000"/>
                </a:solidFill>
                <a:ea typeface="Arial" panose="020B0604020202020204" pitchFamily="34" charset="0"/>
              </a:rPr>
              <a:t>Is this team ready for “heavy lifting”? 	Yes____  No_____ </a:t>
            </a:r>
          </a:p>
          <a:p>
            <a:pPr marL="5715" marR="0" indent="-6350">
              <a:lnSpc>
                <a:spcPct val="100000"/>
              </a:lnSpc>
              <a:spcBef>
                <a:spcPts val="0"/>
              </a:spcBef>
              <a:spcAft>
                <a:spcPts val="1240"/>
              </a:spcAft>
            </a:pPr>
            <a:r>
              <a:rPr lang="en-US" sz="1100" dirty="0">
                <a:solidFill>
                  <a:srgbClr val="000000"/>
                </a:solidFill>
                <a:ea typeface="Arial" panose="020B0604020202020204" pitchFamily="34" charset="0"/>
                <a:cs typeface="Calibri" panose="020F0502020204030204" pitchFamily="34" charset="0"/>
              </a:rPr>
              <a:t>The advantages of being a highly functioning team are enormous. But they can only be achieved if the team is willing to invest time and energy in the process. </a:t>
            </a:r>
            <a:endParaRPr lang="en-US" sz="1100" dirty="0">
              <a:solidFill>
                <a:srgbClr val="000000"/>
              </a:solidFill>
              <a:ea typeface="Calibri" panose="020F0502020204030204" pitchFamily="34" charset="0"/>
              <a:cs typeface="Calibri" panose="020F0502020204030204" pitchFamily="34" charset="0"/>
            </a:endParaRPr>
          </a:p>
          <a:p>
            <a:pPr marL="6350" marR="0" indent="0">
              <a:lnSpc>
                <a:spcPct val="107000"/>
              </a:lnSpc>
              <a:spcBef>
                <a:spcPts val="0"/>
              </a:spcBef>
              <a:spcAft>
                <a:spcPts val="1185"/>
              </a:spcAft>
              <a:tabLst>
                <a:tab pos="5177790" algn="ctr"/>
              </a:tabLst>
            </a:pPr>
            <a:r>
              <a:rPr lang="en-US" sz="1100" b="1" kern="0" dirty="0">
                <a:solidFill>
                  <a:srgbClr val="000000"/>
                </a:solidFill>
                <a:ea typeface="Arial" panose="020B0604020202020204" pitchFamily="34" charset="0"/>
              </a:rPr>
              <a:t>Is the leader truly committed to building a team? 	Yes____  No_____ </a:t>
            </a:r>
          </a:p>
          <a:p>
            <a:pPr marL="5715" marR="0" indent="-6350">
              <a:lnSpc>
                <a:spcPct val="100000"/>
              </a:lnSpc>
              <a:spcBef>
                <a:spcPts val="0"/>
              </a:spcBef>
              <a:spcAft>
                <a:spcPts val="1410"/>
              </a:spcAft>
            </a:pPr>
            <a:r>
              <a:rPr lang="en-US" sz="1100" dirty="0">
                <a:solidFill>
                  <a:srgbClr val="000000"/>
                </a:solidFill>
                <a:ea typeface="Arial" panose="020B0604020202020204" pitchFamily="34" charset="0"/>
                <a:cs typeface="Calibri" panose="020F0502020204030204" pitchFamily="34" charset="0"/>
              </a:rPr>
              <a:t>The fact is, leadership matters. The key to transformation is a committed leader. For a team to achieve its full potential, the leader must understand the power of teamwork and be prepared to lead the effort in terms of setting an example and dedicating time to it. Still, it’s important to note that many leaders who seem uninterested in teamwork are often just skeptical about the possibility of achieving it or afraid that acknowledging the need for it might reflect poorly on them. In these cases, success is possible as long as team leaders are willing to start the process with good intentions. </a:t>
            </a:r>
            <a:endParaRPr lang="en-US" sz="1100" dirty="0">
              <a:solidFill>
                <a:srgbClr val="000000"/>
              </a:solidFill>
              <a:ea typeface="Calibri" panose="020F0502020204030204" pitchFamily="34" charset="0"/>
              <a:cs typeface="Calibri" panose="020F0502020204030204" pitchFamily="34" charset="0"/>
            </a:endParaRPr>
          </a:p>
          <a:p>
            <a:pPr marL="6350" marR="0" indent="0">
              <a:lnSpc>
                <a:spcPct val="107000"/>
              </a:lnSpc>
              <a:spcBef>
                <a:spcPts val="0"/>
              </a:spcBef>
              <a:spcAft>
                <a:spcPts val="1185"/>
              </a:spcAft>
              <a:tabLst>
                <a:tab pos="5178425" algn="ctr"/>
              </a:tabLst>
            </a:pPr>
            <a:r>
              <a:rPr lang="en-US" sz="1100" b="1" kern="0" dirty="0">
                <a:solidFill>
                  <a:srgbClr val="000000"/>
                </a:solidFill>
                <a:ea typeface="Arial" panose="020B0604020202020204" pitchFamily="34" charset="0"/>
              </a:rPr>
              <a:t>Is this the right time? 	Yes____  No_____ </a:t>
            </a:r>
          </a:p>
          <a:p>
            <a:pPr marL="5715" marR="0" indent="-6350">
              <a:lnSpc>
                <a:spcPct val="100000"/>
              </a:lnSpc>
              <a:spcBef>
                <a:spcPts val="0"/>
              </a:spcBef>
              <a:spcAft>
                <a:spcPts val="1485"/>
              </a:spcAft>
            </a:pPr>
            <a:r>
              <a:rPr lang="en-US" sz="1100" dirty="0">
                <a:solidFill>
                  <a:srgbClr val="000000"/>
                </a:solidFill>
                <a:ea typeface="Arial" panose="020B0604020202020204" pitchFamily="34" charset="0"/>
                <a:cs typeface="Calibri" panose="020F0502020204030204" pitchFamily="34" charset="0"/>
              </a:rPr>
              <a:t>Certain situations make it difficult to effectively implement the feedback process. We suggest that you reconsider conducting the sessions if any of the following situations exist: </a:t>
            </a:r>
            <a:endParaRPr lang="en-US" sz="1100" dirty="0">
              <a:solidFill>
                <a:srgbClr val="000000"/>
              </a:solidFill>
              <a:ea typeface="Calibri" panose="020F0502020204030204" pitchFamily="34" charset="0"/>
              <a:cs typeface="Calibri" panose="020F0502020204030204" pitchFamily="34" charset="0"/>
            </a:endParaRPr>
          </a:p>
          <a:p>
            <a:pPr marL="342900" marR="0" lvl="0" indent="-342900" fontAlgn="base">
              <a:lnSpc>
                <a:spcPct val="100000"/>
              </a:lnSpc>
              <a:spcBef>
                <a:spcPts val="0"/>
              </a:spcBef>
              <a:spcAft>
                <a:spcPts val="550"/>
              </a:spcAft>
              <a:buClr>
                <a:srgbClr val="000000"/>
              </a:buClr>
              <a:buSzPts val="1100"/>
              <a:buFont typeface="Arial" panose="020B0604020202020204" pitchFamily="34" charset="0"/>
              <a:buChar char="•"/>
            </a:pPr>
            <a:r>
              <a:rPr lang="en-US" sz="1100" dirty="0">
                <a:solidFill>
                  <a:srgbClr val="000000"/>
                </a:solidFill>
                <a:uFill>
                  <a:solidFill>
                    <a:srgbClr val="000000"/>
                  </a:solidFill>
                </a:uFill>
                <a:ea typeface="Arial" panose="020B0604020202020204" pitchFamily="34" charset="0"/>
                <a:cs typeface="Arial" panose="020B0604020202020204" pitchFamily="34" charset="0"/>
              </a:rPr>
              <a:t>The team is very new. A team should have been together for a minimum of six to eight weeks prior to utilizing this assessment. For new teams, it would be better just to introduce the model and discuss the behaviors of a cohesive team.</a:t>
            </a:r>
          </a:p>
          <a:p>
            <a:pPr marL="342900" marR="0" lvl="0" indent="-342900" fontAlgn="base">
              <a:lnSpc>
                <a:spcPct val="100000"/>
              </a:lnSpc>
              <a:spcBef>
                <a:spcPts val="0"/>
              </a:spcBef>
              <a:spcAft>
                <a:spcPts val="550"/>
              </a:spcAft>
              <a:buClr>
                <a:srgbClr val="000000"/>
              </a:buClr>
              <a:buSzPts val="1100"/>
              <a:buFont typeface="Arial" panose="020B0604020202020204" pitchFamily="34" charset="0"/>
              <a:buChar char="•"/>
            </a:pPr>
            <a:r>
              <a:rPr lang="en-US" sz="1100" dirty="0">
                <a:solidFill>
                  <a:srgbClr val="000000"/>
                </a:solidFill>
                <a:uFill>
                  <a:solidFill>
                    <a:srgbClr val="000000"/>
                  </a:solidFill>
                </a:uFill>
                <a:ea typeface="Arial" panose="020B0604020202020204" pitchFamily="34" charset="0"/>
                <a:cs typeface="Arial" panose="020B0604020202020204" pitchFamily="34" charset="0"/>
              </a:rPr>
              <a:t>There is about to be a change in the nature of the team. The time is probably not right if multiple team members are leaving or joining the team or if the team’s responsibilities are about to change significantly. In those situations, it would be better just to give a presentation on the model and then wait to conduct the assessment until the team is stable.</a:t>
            </a:r>
          </a:p>
          <a:p>
            <a:pPr marL="342900" marR="0" lvl="0" indent="-342900" fontAlgn="base">
              <a:lnSpc>
                <a:spcPct val="102000"/>
              </a:lnSpc>
              <a:spcBef>
                <a:spcPts val="0"/>
              </a:spcBef>
              <a:spcAft>
                <a:spcPts val="0"/>
              </a:spcAft>
              <a:buClr>
                <a:srgbClr val="000000"/>
              </a:buClr>
              <a:buSzPts val="1100"/>
              <a:buFont typeface="Arial" panose="020B0604020202020204" pitchFamily="34" charset="0"/>
              <a:buChar char="•"/>
            </a:pPr>
            <a:r>
              <a:rPr lang="en-US" sz="1100" dirty="0">
                <a:solidFill>
                  <a:srgbClr val="000000"/>
                </a:solidFill>
                <a:uFill>
                  <a:solidFill>
                    <a:srgbClr val="000000"/>
                  </a:solidFill>
                </a:uFill>
                <a:ea typeface="Arial" panose="020B0604020202020204" pitchFamily="34" charset="0"/>
                <a:cs typeface="Arial" panose="020B0604020202020204" pitchFamily="34" charset="0"/>
              </a:rPr>
              <a:t>There is going to be or recently has been a significant organizational change, such as a merger or a reorganization. </a:t>
            </a:r>
          </a:p>
        </p:txBody>
      </p:sp>
      <p:sp>
        <p:nvSpPr>
          <p:cNvPr id="8" name="Rectangle 7">
            <a:extLst>
              <a:ext uri="{FF2B5EF4-FFF2-40B4-BE49-F238E27FC236}">
                <a16:creationId xmlns:a16="http://schemas.microsoft.com/office/drawing/2014/main" xmlns="" id="{63A87F10-7731-4EB4-BF31-E819C521BF31}"/>
              </a:ext>
            </a:extLst>
          </p:cNvPr>
          <p:cNvSpPr/>
          <p:nvPr/>
        </p:nvSpPr>
        <p:spPr>
          <a:xfrm>
            <a:off x="209796" y="137945"/>
            <a:ext cx="9634847" cy="615553"/>
          </a:xfrm>
          <a:prstGeom prst="rect">
            <a:avLst/>
          </a:prstGeom>
        </p:spPr>
        <p:txBody>
          <a:bodyPr wrap="square">
            <a:spAutoFit/>
          </a:bodyPr>
          <a:lstStyle/>
          <a:p>
            <a:pPr fontAlgn="base"/>
            <a:r>
              <a:rPr lang="en-US" sz="3400" b="1" dirty="0">
                <a:solidFill>
                  <a:srgbClr val="C82613"/>
                </a:solidFill>
              </a:rPr>
              <a:t>IS YOUR TEAM READY FOR THIS PROCESS?</a:t>
            </a:r>
          </a:p>
        </p:txBody>
      </p:sp>
      <p:sp>
        <p:nvSpPr>
          <p:cNvPr id="7" name="Rectangle 6">
            <a:extLst>
              <a:ext uri="{FF2B5EF4-FFF2-40B4-BE49-F238E27FC236}">
                <a16:creationId xmlns:a16="http://schemas.microsoft.com/office/drawing/2014/main" xmlns="" id="{85DCAC67-39C7-412F-8BF3-676B66CC4C87}"/>
              </a:ext>
            </a:extLst>
          </p:cNvPr>
          <p:cNvSpPr/>
          <p:nvPr/>
        </p:nvSpPr>
        <p:spPr>
          <a:xfrm>
            <a:off x="-953985" y="999901"/>
            <a:ext cx="11475522" cy="523220"/>
          </a:xfrm>
          <a:prstGeom prst="rect">
            <a:avLst/>
          </a:prstGeom>
        </p:spPr>
        <p:txBody>
          <a:bodyPr wrap="square">
            <a:spAutoFit/>
          </a:bodyPr>
          <a:lstStyle/>
          <a:p>
            <a:pPr marL="971550" marR="0" indent="-6350">
              <a:lnSpc>
                <a:spcPct val="100000"/>
              </a:lnSpc>
              <a:spcBef>
                <a:spcPts val="0"/>
              </a:spcBef>
              <a:spcAft>
                <a:spcPts val="1240"/>
              </a:spcAft>
            </a:pPr>
            <a:r>
              <a:rPr lang="en-US" sz="1400" dirty="0">
                <a:solidFill>
                  <a:srgbClr val="000000"/>
                </a:solidFill>
                <a:ea typeface="Arial" panose="020B0604020202020204" pitchFamily="34" charset="0"/>
                <a:cs typeface="Calibri" panose="020F0502020204030204" pitchFamily="34" charset="0"/>
              </a:rPr>
              <a:t>Because the assessment and accompanying material is designed for an intact team, there are a number of issues that can affect the success of your program. Before conducting the assessment and follow-up sessions, consider these questions: </a:t>
            </a:r>
            <a:endParaRPr lang="en-US" sz="1400" dirty="0">
              <a:solidFill>
                <a:srgbClr val="000000"/>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81947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rctree-5-dysfunctions-of-a-team">
            <a:extLst>
              <a:ext uri="{FF2B5EF4-FFF2-40B4-BE49-F238E27FC236}">
                <a16:creationId xmlns:a16="http://schemas.microsoft.com/office/drawing/2014/main" xmlns="" id="{400C44D2-5448-41E7-B4B8-D8BC326A1C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21" t="48812" r="-1815" b="5796"/>
          <a:stretch/>
        </p:blipFill>
        <p:spPr bwMode="auto">
          <a:xfrm>
            <a:off x="5814297" y="1036320"/>
            <a:ext cx="6491435" cy="42672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xmlns="" id="{0C271CF5-66D1-4EC0-B98E-4D5B35F91C0E}"/>
              </a:ext>
            </a:extLst>
          </p:cNvPr>
          <p:cNvGrpSpPr>
            <a:grpSpLocks noChangeAspect="1"/>
          </p:cNvGrpSpPr>
          <p:nvPr/>
        </p:nvGrpSpPr>
        <p:grpSpPr>
          <a:xfrm>
            <a:off x="-109728" y="731520"/>
            <a:ext cx="6097794" cy="4572000"/>
            <a:chOff x="1021079" y="1021277"/>
            <a:chExt cx="4735689" cy="3550723"/>
          </a:xfrm>
        </p:grpSpPr>
        <p:pic>
          <p:nvPicPr>
            <p:cNvPr id="3074" name="Picture 2" descr="arctree-5-dysfunctions-of-a-team">
              <a:extLst>
                <a:ext uri="{FF2B5EF4-FFF2-40B4-BE49-F238E27FC236}">
                  <a16:creationId xmlns:a16="http://schemas.microsoft.com/office/drawing/2014/main" xmlns="" id="{410337BD-E1D2-4AE9-A85C-00533E3C29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61" t="-3409" r="-2175" b="51626"/>
            <a:stretch/>
          </p:blipFill>
          <p:spPr bwMode="auto">
            <a:xfrm>
              <a:off x="1021079" y="1021277"/>
              <a:ext cx="4735689" cy="355072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rctree-5-dysfunctions-of-a-team">
              <a:extLst>
                <a:ext uri="{FF2B5EF4-FFF2-40B4-BE49-F238E27FC236}">
                  <a16:creationId xmlns:a16="http://schemas.microsoft.com/office/drawing/2014/main" xmlns="" id="{73C7B643-8A4A-4ED0-BB7A-87F1A500E3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605" t="1099" r="36413" b="95264"/>
            <a:stretch/>
          </p:blipFill>
          <p:spPr bwMode="auto">
            <a:xfrm>
              <a:off x="3759728" y="1257993"/>
              <a:ext cx="1876302" cy="586048"/>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5">
            <a:extLst>
              <a:ext uri="{FF2B5EF4-FFF2-40B4-BE49-F238E27FC236}">
                <a16:creationId xmlns:a16="http://schemas.microsoft.com/office/drawing/2014/main" xmlns="" id="{D6D78ECC-B0E8-40EA-99F8-70B035C60251}"/>
              </a:ext>
            </a:extLst>
          </p:cNvPr>
          <p:cNvSpPr/>
          <p:nvPr/>
        </p:nvSpPr>
        <p:spPr>
          <a:xfrm>
            <a:off x="411935" y="121123"/>
            <a:ext cx="4123245" cy="615553"/>
          </a:xfrm>
          <a:prstGeom prst="rect">
            <a:avLst/>
          </a:prstGeom>
        </p:spPr>
        <p:txBody>
          <a:bodyPr wrap="none">
            <a:spAutoFit/>
          </a:bodyPr>
          <a:lstStyle/>
          <a:p>
            <a:r>
              <a:rPr lang="en-US" sz="3400" b="1" dirty="0"/>
              <a:t>THE 5 DYSFUNCTIONS</a:t>
            </a:r>
          </a:p>
        </p:txBody>
      </p:sp>
    </p:spTree>
    <p:extLst>
      <p:ext uri="{BB962C8B-B14F-4D97-AF65-F5344CB8AC3E}">
        <p14:creationId xmlns:p14="http://schemas.microsoft.com/office/powerpoint/2010/main" val="3830468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A21C6756-CC83-4948-AA5E-FD5D073D6D2B}"/>
              </a:ext>
            </a:extLst>
          </p:cNvPr>
          <p:cNvSpPr/>
          <p:nvPr/>
        </p:nvSpPr>
        <p:spPr>
          <a:xfrm>
            <a:off x="439387" y="1103462"/>
            <a:ext cx="8538358" cy="3693319"/>
          </a:xfrm>
          <a:prstGeom prst="rect">
            <a:avLst/>
          </a:prstGeom>
        </p:spPr>
        <p:txBody>
          <a:bodyPr wrap="square">
            <a:spAutoFit/>
          </a:bodyPr>
          <a:lstStyle/>
          <a:p>
            <a:r>
              <a:rPr lang="en-US" dirty="0"/>
              <a:t> </a:t>
            </a:r>
            <a:r>
              <a:rPr lang="en-US" kern="0" dirty="0"/>
              <a:t>The Five Behaviors of a Cohesive Team </a:t>
            </a:r>
            <a:r>
              <a:rPr lang="en-US" dirty="0"/>
              <a:t>has a simple goal: To facilitate a learning experience that helps professionals and their organizations discover what it takes to build a truly cohesive and effective team. </a:t>
            </a:r>
          </a:p>
          <a:p>
            <a:endParaRPr lang="en-US" dirty="0"/>
          </a:p>
          <a:p>
            <a:r>
              <a:rPr lang="en-US" i="1" dirty="0"/>
              <a:t>The Five Behaviors</a:t>
            </a:r>
            <a:r>
              <a:rPr lang="en-US" dirty="0"/>
              <a:t> profile, which provides both individual and team feedback, is grounded in the model described in </a:t>
            </a:r>
            <a:r>
              <a:rPr lang="en-US" i="1" dirty="0"/>
              <a:t>The Five Dysfunctions of a Team</a:t>
            </a:r>
            <a:r>
              <a:rPr lang="en-US" dirty="0"/>
              <a:t>, the internationally best-selling leadership fable by Patrick Lencioni. With this program, participants will learn how, as a team,  they score on the key components of the model: trust, conflict, commitment, accountability, and results. </a:t>
            </a:r>
          </a:p>
          <a:p>
            <a:endParaRPr lang="en-US" dirty="0"/>
          </a:p>
          <a:p>
            <a:r>
              <a:rPr lang="en-US" dirty="0"/>
              <a:t>Additionally, the program is powered by Everything </a:t>
            </a:r>
            <a:r>
              <a:rPr lang="en-US" dirty="0" err="1"/>
              <a:t>DiSC</a:t>
            </a:r>
            <a:r>
              <a:rPr lang="en-US" dirty="0"/>
              <a:t> a model that helps individuals to understand themselves and others better. Using these results, participants will be able to create a better, stronger team.</a:t>
            </a:r>
          </a:p>
        </p:txBody>
      </p:sp>
      <p:sp>
        <p:nvSpPr>
          <p:cNvPr id="3" name="Title 6">
            <a:extLst>
              <a:ext uri="{FF2B5EF4-FFF2-40B4-BE49-F238E27FC236}">
                <a16:creationId xmlns:a16="http://schemas.microsoft.com/office/drawing/2014/main" xmlns="" id="{C322165C-5E53-4C60-A8D6-45BECF2A7676}"/>
              </a:ext>
            </a:extLst>
          </p:cNvPr>
          <p:cNvSpPr txBox="1">
            <a:spLocks/>
          </p:cNvSpPr>
          <p:nvPr/>
        </p:nvSpPr>
        <p:spPr bwMode="auto">
          <a:xfrm>
            <a:off x="228600" y="92550"/>
            <a:ext cx="10030522"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FIVE BEHAVIORS OF A COHESIVE TEAM </a:t>
            </a:r>
          </a:p>
        </p:txBody>
      </p:sp>
      <p:pic>
        <p:nvPicPr>
          <p:cNvPr id="4" name="Picture 3" descr="5D-REV-BOOK.png">
            <a:extLst>
              <a:ext uri="{FF2B5EF4-FFF2-40B4-BE49-F238E27FC236}">
                <a16:creationId xmlns:a16="http://schemas.microsoft.com/office/drawing/2014/main" xmlns="" id="{5F9480B1-2684-465A-A4C5-8EC89B9D9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9306" y="1484407"/>
            <a:ext cx="3479631" cy="4114800"/>
          </a:xfrm>
          <a:prstGeom prst="rect">
            <a:avLst/>
          </a:prstGeom>
        </p:spPr>
      </p:pic>
      <p:sp>
        <p:nvSpPr>
          <p:cNvPr id="5" name="Shape 71">
            <a:extLst>
              <a:ext uri="{FF2B5EF4-FFF2-40B4-BE49-F238E27FC236}">
                <a16:creationId xmlns:a16="http://schemas.microsoft.com/office/drawing/2014/main" xmlns="" id="{E973B7F3-218C-437D-BF67-97DF149B9EDE}"/>
              </a:ext>
            </a:extLst>
          </p:cNvPr>
          <p:cNvSpPr/>
          <p:nvPr/>
        </p:nvSpPr>
        <p:spPr>
          <a:xfrm>
            <a:off x="4465122" y="5381589"/>
            <a:ext cx="4607625" cy="684803"/>
          </a:xfrm>
          <a:prstGeom prst="rect">
            <a:avLst/>
          </a:prstGeom>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p>
            <a:pPr algn="l"/>
            <a:r>
              <a:rPr lang="en-US" sz="1400" dirty="0">
                <a:ea typeface="Arial" charset="0"/>
                <a:cs typeface="Arial" charset="0"/>
              </a:rPr>
              <a:t>“Not finance. Not strategy. Not technology. It is </a:t>
            </a:r>
            <a:r>
              <a:rPr lang="en-US" sz="1400" b="1" dirty="0">
                <a:solidFill>
                  <a:srgbClr val="C00000"/>
                </a:solidFill>
                <a:ea typeface="Georgia" charset="0"/>
                <a:cs typeface="Georgia" charset="0"/>
              </a:rPr>
              <a:t>teamwork</a:t>
            </a:r>
            <a:r>
              <a:rPr lang="en-US" sz="1400" dirty="0">
                <a:ea typeface="Arial" charset="0"/>
                <a:cs typeface="Arial" charset="0"/>
              </a:rPr>
              <a:t> that remains the </a:t>
            </a:r>
            <a:r>
              <a:rPr lang="en-US" sz="1400" b="1" dirty="0">
                <a:solidFill>
                  <a:srgbClr val="C00000"/>
                </a:solidFill>
                <a:ea typeface="Georgia" charset="0"/>
                <a:cs typeface="Georgia" charset="0"/>
              </a:rPr>
              <a:t>ultimate competitive advantage</a:t>
            </a:r>
            <a:r>
              <a:rPr lang="en-US" sz="1400" dirty="0">
                <a:solidFill>
                  <a:srgbClr val="3C3D42"/>
                </a:solidFill>
                <a:ea typeface="Arial" charset="0"/>
                <a:cs typeface="Arial" charset="0"/>
              </a:rPr>
              <a:t>, </a:t>
            </a:r>
            <a:r>
              <a:rPr lang="en-US" sz="1400" dirty="0">
                <a:ea typeface="Arial" charset="0"/>
                <a:cs typeface="Arial" charset="0"/>
              </a:rPr>
              <a:t>both because it is so powerful and so rare.”</a:t>
            </a:r>
          </a:p>
        </p:txBody>
      </p:sp>
      <p:sp>
        <p:nvSpPr>
          <p:cNvPr id="6" name="Shape 52">
            <a:extLst>
              <a:ext uri="{FF2B5EF4-FFF2-40B4-BE49-F238E27FC236}">
                <a16:creationId xmlns:a16="http://schemas.microsoft.com/office/drawing/2014/main" xmlns="" id="{58A3EC8F-56CA-4960-8D55-69D0E965BD0B}"/>
              </a:ext>
            </a:extLst>
          </p:cNvPr>
          <p:cNvSpPr/>
          <p:nvPr/>
        </p:nvSpPr>
        <p:spPr>
          <a:xfrm>
            <a:off x="7064289" y="5723990"/>
            <a:ext cx="2287979" cy="572769"/>
          </a:xfrm>
          <a:prstGeom prst="rect">
            <a:avLst/>
          </a:prstGeom>
          <a:noFill/>
          <a:ln w="12700">
            <a:miter lim="400000"/>
          </a:ln>
          <a:extLst>
            <a:ext uri="{C572A759-6A51-4108-AA02-DFA0A04FC94B}">
              <ma14:wrappingTextBoxFlag xmlns="" xmlns:ma14="http://schemas.microsoft.com/office/mac/drawingml/2011/main" val="1"/>
            </a:ext>
          </a:extLst>
        </p:spPr>
        <p:txBody>
          <a:bodyPr wrap="square" lIns="26789" tIns="26789" rIns="26789" bIns="26789" anchor="t">
            <a:spAutoFit/>
          </a:bodyPr>
          <a:lstStyle>
            <a:lvl1pPr>
              <a:defRPr sz="20000">
                <a:latin typeface="Lato Bold"/>
                <a:ea typeface="Lato Bold"/>
                <a:cs typeface="Lato Bold"/>
                <a:sym typeface="Lato Bold"/>
              </a:defRPr>
            </a:lvl1pPr>
          </a:lstStyle>
          <a:p>
            <a:pPr algn="ctr">
              <a:lnSpc>
                <a:spcPts val="4875"/>
              </a:lnSpc>
            </a:pPr>
            <a:r>
              <a:rPr lang="en-US" sz="1400" b="1" dirty="0">
                <a:latin typeface="+mn-lt"/>
                <a:ea typeface="Georgia" charset="0"/>
                <a:cs typeface="Georgia" charset="0"/>
              </a:rPr>
              <a:t>Patrick Lencioni</a:t>
            </a:r>
            <a:endParaRPr sz="1400" b="1" dirty="0">
              <a:latin typeface="+mn-lt"/>
              <a:ea typeface="Georgia" charset="0"/>
              <a:cs typeface="Georgia" charset="0"/>
            </a:endParaRPr>
          </a:p>
        </p:txBody>
      </p:sp>
    </p:spTree>
    <p:extLst>
      <p:ext uri="{BB962C8B-B14F-4D97-AF65-F5344CB8AC3E}">
        <p14:creationId xmlns:p14="http://schemas.microsoft.com/office/powerpoint/2010/main" val="2858391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8543D49E-B268-41A0-AA95-72D0395F129C}"/>
              </a:ext>
            </a:extLst>
          </p:cNvPr>
          <p:cNvPicPr>
            <a:picLocks noChangeAspect="1"/>
          </p:cNvPicPr>
          <p:nvPr/>
        </p:nvPicPr>
        <p:blipFill>
          <a:blip r:embed="rId2"/>
          <a:stretch>
            <a:fillRect/>
          </a:stretch>
        </p:blipFill>
        <p:spPr>
          <a:xfrm>
            <a:off x="34556" y="856805"/>
            <a:ext cx="6135291" cy="3291840"/>
          </a:xfrm>
          <a:prstGeom prst="rect">
            <a:avLst/>
          </a:prstGeom>
        </p:spPr>
      </p:pic>
      <p:pic>
        <p:nvPicPr>
          <p:cNvPr id="3" name="Picture 2">
            <a:extLst>
              <a:ext uri="{FF2B5EF4-FFF2-40B4-BE49-F238E27FC236}">
                <a16:creationId xmlns:a16="http://schemas.microsoft.com/office/drawing/2014/main" xmlns="" id="{29E37A71-CBD6-4BD3-AC5D-3C2E8612E77D}"/>
              </a:ext>
            </a:extLst>
          </p:cNvPr>
          <p:cNvPicPr>
            <a:picLocks noChangeAspect="1"/>
          </p:cNvPicPr>
          <p:nvPr/>
        </p:nvPicPr>
        <p:blipFill rotWithShape="1">
          <a:blip r:embed="rId3"/>
          <a:srcRect t="30334" b="-3120"/>
          <a:stretch/>
        </p:blipFill>
        <p:spPr>
          <a:xfrm>
            <a:off x="6096000" y="1998023"/>
            <a:ext cx="5845032" cy="2861954"/>
          </a:xfrm>
          <a:prstGeom prst="rect">
            <a:avLst/>
          </a:prstGeom>
        </p:spPr>
      </p:pic>
      <p:sp>
        <p:nvSpPr>
          <p:cNvPr id="4" name="Rectangle 3">
            <a:extLst>
              <a:ext uri="{FF2B5EF4-FFF2-40B4-BE49-F238E27FC236}">
                <a16:creationId xmlns:a16="http://schemas.microsoft.com/office/drawing/2014/main" xmlns="" id="{2DA0BFD8-AD49-41DA-8510-2DA81426B15C}"/>
              </a:ext>
            </a:extLst>
          </p:cNvPr>
          <p:cNvSpPr/>
          <p:nvPr/>
        </p:nvSpPr>
        <p:spPr>
          <a:xfrm>
            <a:off x="277810" y="126074"/>
            <a:ext cx="3203185" cy="615553"/>
          </a:xfrm>
          <a:prstGeom prst="rect">
            <a:avLst/>
          </a:prstGeom>
        </p:spPr>
        <p:txBody>
          <a:bodyPr wrap="none">
            <a:spAutoFit/>
          </a:bodyPr>
          <a:lstStyle/>
          <a:p>
            <a:r>
              <a:rPr lang="en-US" sz="3400" b="1" dirty="0"/>
              <a:t>SAMPLE REPORT</a:t>
            </a:r>
          </a:p>
        </p:txBody>
      </p:sp>
      <p:pic>
        <p:nvPicPr>
          <p:cNvPr id="5" name="Picture 4">
            <a:extLst>
              <a:ext uri="{FF2B5EF4-FFF2-40B4-BE49-F238E27FC236}">
                <a16:creationId xmlns:a16="http://schemas.microsoft.com/office/drawing/2014/main" xmlns="" id="{0B9C6D8A-513F-4402-86E3-83810D0BBD7A}"/>
              </a:ext>
            </a:extLst>
          </p:cNvPr>
          <p:cNvPicPr>
            <a:picLocks noChangeAspect="1"/>
          </p:cNvPicPr>
          <p:nvPr/>
        </p:nvPicPr>
        <p:blipFill rotWithShape="1">
          <a:blip r:embed="rId3"/>
          <a:srcRect b="69666"/>
          <a:stretch/>
        </p:blipFill>
        <p:spPr>
          <a:xfrm>
            <a:off x="250968" y="4263823"/>
            <a:ext cx="5845032" cy="1192727"/>
          </a:xfrm>
          <a:prstGeom prst="rect">
            <a:avLst/>
          </a:prstGeom>
        </p:spPr>
      </p:pic>
    </p:spTree>
    <p:extLst>
      <p:ext uri="{BB962C8B-B14F-4D97-AF65-F5344CB8AC3E}">
        <p14:creationId xmlns:p14="http://schemas.microsoft.com/office/powerpoint/2010/main" val="1569353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0E94BC6-C736-489B-A95C-A5A3B2685F31}"/>
              </a:ext>
            </a:extLst>
          </p:cNvPr>
          <p:cNvPicPr>
            <a:picLocks noChangeAspect="1"/>
          </p:cNvPicPr>
          <p:nvPr/>
        </p:nvPicPr>
        <p:blipFill>
          <a:blip r:embed="rId2"/>
          <a:stretch>
            <a:fillRect/>
          </a:stretch>
        </p:blipFill>
        <p:spPr>
          <a:xfrm>
            <a:off x="3183825" y="908041"/>
            <a:ext cx="6244299" cy="5303520"/>
          </a:xfrm>
          <a:prstGeom prst="rect">
            <a:avLst/>
          </a:prstGeom>
        </p:spPr>
      </p:pic>
      <p:sp>
        <p:nvSpPr>
          <p:cNvPr id="4" name="Rectangle 3">
            <a:extLst>
              <a:ext uri="{FF2B5EF4-FFF2-40B4-BE49-F238E27FC236}">
                <a16:creationId xmlns:a16="http://schemas.microsoft.com/office/drawing/2014/main" xmlns="" id="{49875632-39A4-452F-9BFE-8B6AE8467225}"/>
              </a:ext>
            </a:extLst>
          </p:cNvPr>
          <p:cNvSpPr/>
          <p:nvPr/>
        </p:nvSpPr>
        <p:spPr>
          <a:xfrm>
            <a:off x="277810" y="126074"/>
            <a:ext cx="3203185" cy="615553"/>
          </a:xfrm>
          <a:prstGeom prst="rect">
            <a:avLst/>
          </a:prstGeom>
        </p:spPr>
        <p:txBody>
          <a:bodyPr wrap="none">
            <a:spAutoFit/>
          </a:bodyPr>
          <a:lstStyle/>
          <a:p>
            <a:r>
              <a:rPr lang="en-US" sz="3400" b="1" dirty="0"/>
              <a:t>SAMPLE REPORT</a:t>
            </a:r>
          </a:p>
        </p:txBody>
      </p:sp>
    </p:spTree>
    <p:extLst>
      <p:ext uri="{BB962C8B-B14F-4D97-AF65-F5344CB8AC3E}">
        <p14:creationId xmlns:p14="http://schemas.microsoft.com/office/powerpoint/2010/main" val="2090508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92DBF22D-0EC2-449D-8B65-3895AF83E5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0180" y="1845579"/>
            <a:ext cx="7378264" cy="3291840"/>
          </a:xfrm>
          <a:prstGeom prst="rect">
            <a:avLst/>
          </a:prstGeom>
        </p:spPr>
      </p:pic>
      <p:pic>
        <p:nvPicPr>
          <p:cNvPr id="8" name="Picture 7">
            <a:extLst>
              <a:ext uri="{FF2B5EF4-FFF2-40B4-BE49-F238E27FC236}">
                <a16:creationId xmlns:a16="http://schemas.microsoft.com/office/drawing/2014/main" xmlns="" id="{901F53E7-7EA3-44BD-9F21-C923010DE2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820" y="1845579"/>
            <a:ext cx="4023360" cy="3166841"/>
          </a:xfrm>
          <a:prstGeom prst="rect">
            <a:avLst/>
          </a:prstGeom>
        </p:spPr>
      </p:pic>
      <p:sp>
        <p:nvSpPr>
          <p:cNvPr id="9" name="Title 6">
            <a:extLst>
              <a:ext uri="{FF2B5EF4-FFF2-40B4-BE49-F238E27FC236}">
                <a16:creationId xmlns:a16="http://schemas.microsoft.com/office/drawing/2014/main" xmlns="" id="{3B3AADD2-8822-45E3-88DC-4AABC1606C4C}"/>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SAMPLE TEAM ANECDOTAL REPORT </a:t>
            </a:r>
          </a:p>
        </p:txBody>
      </p:sp>
    </p:spTree>
    <p:extLst>
      <p:ext uri="{BB962C8B-B14F-4D97-AF65-F5344CB8AC3E}">
        <p14:creationId xmlns:p14="http://schemas.microsoft.com/office/powerpoint/2010/main" val="917599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D93A847-874A-46A2-A9FE-1FC646D00D79}"/>
              </a:ext>
            </a:extLst>
          </p:cNvPr>
          <p:cNvPicPr>
            <a:picLocks noChangeAspect="1"/>
          </p:cNvPicPr>
          <p:nvPr/>
        </p:nvPicPr>
        <p:blipFill>
          <a:blip r:embed="rId2"/>
          <a:stretch>
            <a:fillRect/>
          </a:stretch>
        </p:blipFill>
        <p:spPr>
          <a:xfrm>
            <a:off x="0" y="997528"/>
            <a:ext cx="12192000" cy="5272706"/>
          </a:xfrm>
          <a:prstGeom prst="rect">
            <a:avLst/>
          </a:prstGeom>
        </p:spPr>
      </p:pic>
      <p:sp>
        <p:nvSpPr>
          <p:cNvPr id="3" name="Rectangle 2">
            <a:extLst>
              <a:ext uri="{FF2B5EF4-FFF2-40B4-BE49-F238E27FC236}">
                <a16:creationId xmlns:a16="http://schemas.microsoft.com/office/drawing/2014/main" xmlns="" id="{B3927521-24FD-48D2-AFF5-41BEB5EAD67C}"/>
              </a:ext>
            </a:extLst>
          </p:cNvPr>
          <p:cNvSpPr/>
          <p:nvPr/>
        </p:nvSpPr>
        <p:spPr>
          <a:xfrm>
            <a:off x="0" y="997528"/>
            <a:ext cx="5415148" cy="4966886"/>
          </a:xfrm>
          <a:prstGeom prst="rect">
            <a:avLst/>
          </a:prstGeom>
        </p:spPr>
        <p:txBody>
          <a:bodyPr vert="horz" lIns="91440" tIns="45720" rIns="91440" bIns="45720" rtlCol="0" anchor="t">
            <a:normAutofit fontScale="92500" lnSpcReduction="10000"/>
          </a:bodyPr>
          <a:lstStyle/>
          <a:p>
            <a:pPr>
              <a:lnSpc>
                <a:spcPct val="90000"/>
              </a:lnSpc>
              <a:spcAft>
                <a:spcPts val="600"/>
              </a:spcAft>
            </a:pPr>
            <a:r>
              <a:rPr lang="en-US" b="1" dirty="0">
                <a:solidFill>
                  <a:srgbClr val="FFFFFE"/>
                </a:solidFill>
              </a:rPr>
              <a:t>Each team receives:</a:t>
            </a:r>
          </a:p>
          <a:p>
            <a:pPr marL="285750" indent="-228600">
              <a:lnSpc>
                <a:spcPct val="90000"/>
              </a:lnSpc>
              <a:spcAft>
                <a:spcPts val="600"/>
              </a:spcAft>
              <a:buFont typeface="Arial" panose="020B0604020202020204" pitchFamily="34" charset="0"/>
              <a:buChar char="•"/>
            </a:pPr>
            <a:r>
              <a:rPr lang="en-US" sz="1100" dirty="0">
                <a:solidFill>
                  <a:srgbClr val="FFFFFE"/>
                </a:solidFill>
              </a:rPr>
              <a:t> </a:t>
            </a:r>
            <a:r>
              <a:rPr lang="en-US" sz="1400" dirty="0">
                <a:solidFill>
                  <a:srgbClr val="FFFFFE"/>
                </a:solidFill>
              </a:rPr>
              <a:t>20 pieces of spaghetti </a:t>
            </a:r>
          </a:p>
          <a:p>
            <a:pPr marL="285750" indent="-228600">
              <a:lnSpc>
                <a:spcPct val="90000"/>
              </a:lnSpc>
              <a:spcAft>
                <a:spcPts val="600"/>
              </a:spcAft>
              <a:buFont typeface="Arial" panose="020B0604020202020204" pitchFamily="34" charset="0"/>
              <a:buChar char="•"/>
            </a:pPr>
            <a:r>
              <a:rPr lang="en-US" sz="1400" dirty="0">
                <a:solidFill>
                  <a:srgbClr val="FFFFFE"/>
                </a:solidFill>
              </a:rPr>
              <a:t> 1 marshmallow</a:t>
            </a:r>
          </a:p>
          <a:p>
            <a:pPr marL="285750" indent="-228600">
              <a:lnSpc>
                <a:spcPct val="90000"/>
              </a:lnSpc>
              <a:spcAft>
                <a:spcPts val="600"/>
              </a:spcAft>
              <a:buFont typeface="Arial" panose="020B0604020202020204" pitchFamily="34" charset="0"/>
              <a:buChar char="•"/>
            </a:pPr>
            <a:r>
              <a:rPr lang="en-US" sz="1400" dirty="0">
                <a:solidFill>
                  <a:srgbClr val="FFFFFE"/>
                </a:solidFill>
              </a:rPr>
              <a:t> 1 roll string</a:t>
            </a:r>
          </a:p>
          <a:p>
            <a:pPr marL="285750" indent="-228600">
              <a:lnSpc>
                <a:spcPct val="90000"/>
              </a:lnSpc>
              <a:spcAft>
                <a:spcPts val="600"/>
              </a:spcAft>
              <a:buFont typeface="Arial" panose="020B0604020202020204" pitchFamily="34" charset="0"/>
              <a:buChar char="•"/>
            </a:pPr>
            <a:r>
              <a:rPr lang="en-US" sz="1400" dirty="0">
                <a:solidFill>
                  <a:srgbClr val="FFFFFE"/>
                </a:solidFill>
              </a:rPr>
              <a:t> 1 roll masking tape</a:t>
            </a:r>
          </a:p>
          <a:p>
            <a:pPr marL="285750" indent="-228600">
              <a:lnSpc>
                <a:spcPct val="90000"/>
              </a:lnSpc>
              <a:spcAft>
                <a:spcPts val="600"/>
              </a:spcAft>
              <a:buFont typeface="Arial" panose="020B0604020202020204" pitchFamily="34" charset="0"/>
              <a:buChar char="•"/>
            </a:pPr>
            <a:r>
              <a:rPr lang="en-US" sz="1400" dirty="0">
                <a:solidFill>
                  <a:srgbClr val="FFFFFE"/>
                </a:solidFill>
              </a:rPr>
              <a:t> 1 pair scissors</a:t>
            </a:r>
          </a:p>
          <a:p>
            <a:pPr indent="-228600">
              <a:lnSpc>
                <a:spcPct val="90000"/>
              </a:lnSpc>
              <a:spcAft>
                <a:spcPts val="600"/>
              </a:spcAft>
              <a:buFont typeface="Arial" panose="020B0604020202020204" pitchFamily="34" charset="0"/>
              <a:buChar char="•"/>
            </a:pPr>
            <a:endParaRPr lang="en-US" dirty="0">
              <a:solidFill>
                <a:srgbClr val="FFFFFE"/>
              </a:solidFill>
            </a:endParaRPr>
          </a:p>
          <a:p>
            <a:pPr>
              <a:lnSpc>
                <a:spcPct val="90000"/>
              </a:lnSpc>
              <a:spcAft>
                <a:spcPts val="600"/>
              </a:spcAft>
            </a:pPr>
            <a:r>
              <a:rPr lang="en-US" b="1" dirty="0">
                <a:solidFill>
                  <a:srgbClr val="FFFFFE"/>
                </a:solidFill>
              </a:rPr>
              <a:t>Instructions:</a:t>
            </a:r>
          </a:p>
          <a:p>
            <a:pPr>
              <a:lnSpc>
                <a:spcPct val="90000"/>
              </a:lnSpc>
              <a:spcAft>
                <a:spcPts val="600"/>
              </a:spcAft>
            </a:pPr>
            <a:r>
              <a:rPr lang="en-US" sz="1400" dirty="0">
                <a:solidFill>
                  <a:srgbClr val="FFFFFE"/>
                </a:solidFill>
              </a:rPr>
              <a:t>1. Build the tallest freestanding structure: The winning team is the one that has the tallest structure measured from the tabletop surface to the top of the marshmallow.</a:t>
            </a:r>
          </a:p>
          <a:p>
            <a:pPr>
              <a:lnSpc>
                <a:spcPct val="90000"/>
              </a:lnSpc>
              <a:spcAft>
                <a:spcPts val="600"/>
              </a:spcAft>
            </a:pPr>
            <a:r>
              <a:rPr lang="en-US" sz="1400" dirty="0">
                <a:solidFill>
                  <a:srgbClr val="FFFFFE"/>
                </a:solidFill>
              </a:rPr>
              <a:t>2. The entire marshmallow must be on top: The entire marshmallow needs to be on the top of the structure. Cutting or eating part of the marshmallow disqualifies the team.</a:t>
            </a:r>
          </a:p>
          <a:p>
            <a:pPr>
              <a:lnSpc>
                <a:spcPct val="90000"/>
              </a:lnSpc>
              <a:spcAft>
                <a:spcPts val="600"/>
              </a:spcAft>
            </a:pPr>
            <a:r>
              <a:rPr lang="en-US" sz="1400" dirty="0">
                <a:solidFill>
                  <a:srgbClr val="FFFFFE"/>
                </a:solidFill>
              </a:rPr>
              <a:t>3. Use as much or as little of the materials provided: The team can use as many or as few of the 20 spaghetti sticks, as much or as little of the string or tape, but they may not use any additional materials.</a:t>
            </a:r>
          </a:p>
          <a:p>
            <a:pPr>
              <a:lnSpc>
                <a:spcPct val="90000"/>
              </a:lnSpc>
              <a:spcAft>
                <a:spcPts val="600"/>
              </a:spcAft>
            </a:pPr>
            <a:r>
              <a:rPr lang="en-US" sz="1400" dirty="0">
                <a:solidFill>
                  <a:srgbClr val="FFFFFE"/>
                </a:solidFill>
              </a:rPr>
              <a:t>4. Teams may break up the spaghetti, string or tape: Teams are free to break the spaghetti and cut up the tape and string to create new structures.</a:t>
            </a:r>
          </a:p>
          <a:p>
            <a:pPr>
              <a:lnSpc>
                <a:spcPct val="90000"/>
              </a:lnSpc>
              <a:spcAft>
                <a:spcPts val="600"/>
              </a:spcAft>
            </a:pPr>
            <a:r>
              <a:rPr lang="en-US" sz="1400" dirty="0">
                <a:solidFill>
                  <a:srgbClr val="FFFFFE"/>
                </a:solidFill>
              </a:rPr>
              <a:t>5. Teams cannot hold on to the structure when the time runs out. Those teams touching or supporting the structure at the end of the exercise will be disqualified.</a:t>
            </a:r>
          </a:p>
        </p:txBody>
      </p:sp>
      <p:sp>
        <p:nvSpPr>
          <p:cNvPr id="4" name="Rectangle 3">
            <a:extLst>
              <a:ext uri="{FF2B5EF4-FFF2-40B4-BE49-F238E27FC236}">
                <a16:creationId xmlns:a16="http://schemas.microsoft.com/office/drawing/2014/main" xmlns="" id="{2AFCC737-42A3-43E2-BC87-56C5A65CE1D2}"/>
              </a:ext>
            </a:extLst>
          </p:cNvPr>
          <p:cNvSpPr/>
          <p:nvPr/>
        </p:nvSpPr>
        <p:spPr>
          <a:xfrm>
            <a:off x="0" y="28926"/>
            <a:ext cx="10515600" cy="96860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400" b="1" kern="1200" dirty="0">
                <a:ea typeface="+mj-ea"/>
                <a:cs typeface="+mj-cs"/>
              </a:rPr>
              <a:t>MARSHMALLOW SPAGHETTI CHALLENGE </a:t>
            </a:r>
          </a:p>
        </p:txBody>
      </p:sp>
    </p:spTree>
    <p:extLst>
      <p:ext uri="{BB962C8B-B14F-4D97-AF65-F5344CB8AC3E}">
        <p14:creationId xmlns:p14="http://schemas.microsoft.com/office/powerpoint/2010/main" val="1773376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Image result for review&quot;">
            <a:extLst>
              <a:ext uri="{FF2B5EF4-FFF2-40B4-BE49-F238E27FC236}">
                <a16:creationId xmlns:a16="http://schemas.microsoft.com/office/drawing/2014/main" xmlns="" id="{0B1A963A-D619-4669-A634-F18ED0438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3573" y="1554480"/>
            <a:ext cx="4660410" cy="374904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xmlns="" id="{25F56050-F973-403E-AD97-098D2B9E4596}"/>
              </a:ext>
            </a:extLst>
          </p:cNvPr>
          <p:cNvSpPr/>
          <p:nvPr/>
        </p:nvSpPr>
        <p:spPr>
          <a:xfrm>
            <a:off x="364270" y="113869"/>
            <a:ext cx="5572744" cy="615553"/>
          </a:xfrm>
          <a:prstGeom prst="rect">
            <a:avLst/>
          </a:prstGeom>
        </p:spPr>
        <p:txBody>
          <a:bodyPr wrap="none">
            <a:spAutoFit/>
          </a:bodyPr>
          <a:lstStyle/>
          <a:p>
            <a:pPr algn="ctr"/>
            <a:r>
              <a:rPr lang="en-US" sz="3400" b="1" dirty="0">
                <a:latin typeface="Calibri" panose="020F0502020204030204" pitchFamily="34" charset="0"/>
                <a:ea typeface="Times New Roman" panose="02020603050405020304" pitchFamily="18" charset="0"/>
              </a:rPr>
              <a:t>MARSHMALLOW CHALLENGE </a:t>
            </a:r>
            <a:endParaRPr lang="en-US" sz="3400" dirty="0">
              <a:latin typeface="Calibri" panose="020F0502020204030204" pitchFamily="34" charset="0"/>
              <a:ea typeface="Times New Roman" panose="02020603050405020304" pitchFamily="18" charset="0"/>
            </a:endParaRPr>
          </a:p>
        </p:txBody>
      </p:sp>
      <p:sp>
        <p:nvSpPr>
          <p:cNvPr id="4" name="TextBox 3">
            <a:extLst>
              <a:ext uri="{FF2B5EF4-FFF2-40B4-BE49-F238E27FC236}">
                <a16:creationId xmlns:a16="http://schemas.microsoft.com/office/drawing/2014/main" xmlns="" id="{2582D590-81B4-4A80-BD33-91C6B6D8E01B}"/>
              </a:ext>
            </a:extLst>
          </p:cNvPr>
          <p:cNvSpPr txBox="1"/>
          <p:nvPr/>
        </p:nvSpPr>
        <p:spPr>
          <a:xfrm>
            <a:off x="205285" y="843677"/>
            <a:ext cx="4340352" cy="5170646"/>
          </a:xfrm>
          <a:prstGeom prst="rect">
            <a:avLst/>
          </a:prstGeom>
          <a:noFill/>
        </p:spPr>
        <p:txBody>
          <a:bodyPr wrap="square" rtlCol="0">
            <a:spAutoFit/>
          </a:bodyPr>
          <a:lstStyle/>
          <a:p>
            <a:pPr marL="285750" indent="-285750">
              <a:buFont typeface="Wingdings" panose="05000000000000000000" pitchFamily="2" charset="2"/>
              <a:buChar char="v"/>
            </a:pPr>
            <a:endParaRPr lang="en-US" sz="2200" dirty="0"/>
          </a:p>
          <a:p>
            <a:pPr marL="285750" indent="-285750">
              <a:buFont typeface="Wingdings" panose="05000000000000000000" pitchFamily="2" charset="2"/>
              <a:buChar char="v"/>
            </a:pPr>
            <a:r>
              <a:rPr lang="en-US" sz="2200" dirty="0"/>
              <a:t> </a:t>
            </a:r>
            <a:r>
              <a:rPr lang="en-US" sz="2200" b="1" dirty="0"/>
              <a:t>What was the hardest part of this challenge? Easiest?</a:t>
            </a:r>
          </a:p>
          <a:p>
            <a:endParaRPr lang="en-US" sz="2200" b="1" dirty="0"/>
          </a:p>
          <a:p>
            <a:pPr marL="285750" indent="-285750">
              <a:buFont typeface="Wingdings" panose="05000000000000000000" pitchFamily="2" charset="2"/>
              <a:buChar char="v"/>
            </a:pPr>
            <a:r>
              <a:rPr lang="en-US" sz="2200" b="1" dirty="0"/>
              <a:t>Did everyone engage in the challenge?</a:t>
            </a:r>
          </a:p>
          <a:p>
            <a:endParaRPr lang="en-US" sz="2200" b="1" dirty="0"/>
          </a:p>
          <a:p>
            <a:pPr marL="285750" indent="-285750">
              <a:buFont typeface="Wingdings" panose="05000000000000000000" pitchFamily="2" charset="2"/>
              <a:buChar char="v"/>
            </a:pPr>
            <a:r>
              <a:rPr lang="en-US" sz="2200" b="1" dirty="0"/>
              <a:t>What did this activity show you about how you work in a group?</a:t>
            </a:r>
          </a:p>
          <a:p>
            <a:endParaRPr lang="en-US" sz="2200" b="1" dirty="0"/>
          </a:p>
          <a:p>
            <a:pPr marL="285750" indent="-285750">
              <a:buFont typeface="Wingdings" panose="05000000000000000000" pitchFamily="2" charset="2"/>
              <a:buChar char="v"/>
            </a:pPr>
            <a:r>
              <a:rPr lang="en-US" sz="2200" b="1" dirty="0"/>
              <a:t>How will this help you be a better team member?</a:t>
            </a:r>
          </a:p>
          <a:p>
            <a:pPr marL="285750" indent="-285750">
              <a:buFont typeface="Wingdings" panose="05000000000000000000" pitchFamily="2" charset="2"/>
              <a:buChar char="v"/>
            </a:pPr>
            <a:endParaRPr lang="en-US" sz="2200" b="1" dirty="0"/>
          </a:p>
          <a:p>
            <a:pPr marL="285750" indent="-285750">
              <a:buFont typeface="Wingdings" panose="05000000000000000000" pitchFamily="2" charset="2"/>
              <a:buChar char="v"/>
            </a:pPr>
            <a:r>
              <a:rPr lang="en-US" sz="2200" b="1" dirty="0"/>
              <a:t>What would they recommend to others trying the challenge? </a:t>
            </a:r>
          </a:p>
        </p:txBody>
      </p:sp>
    </p:spTree>
    <p:extLst>
      <p:ext uri="{BB962C8B-B14F-4D97-AF65-F5344CB8AC3E}">
        <p14:creationId xmlns:p14="http://schemas.microsoft.com/office/powerpoint/2010/main" val="718712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xmlns="" id="{DA392FBA-7E70-45DA-B8DA-D7B2B491EC94}"/>
              </a:ext>
            </a:extLst>
          </p:cNvPr>
          <p:cNvSpPr txBox="1">
            <a:spLocks/>
          </p:cNvSpPr>
          <p:nvPr/>
        </p:nvSpPr>
        <p:spPr>
          <a:xfrm>
            <a:off x="228600" y="146447"/>
            <a:ext cx="7696200" cy="6155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latin typeface="+mn-lt"/>
              </a:rPr>
              <a:t>GOALS</a:t>
            </a:r>
          </a:p>
        </p:txBody>
      </p:sp>
      <p:sp>
        <p:nvSpPr>
          <p:cNvPr id="4" name="Content Placeholder 4">
            <a:extLst>
              <a:ext uri="{FF2B5EF4-FFF2-40B4-BE49-F238E27FC236}">
                <a16:creationId xmlns:a16="http://schemas.microsoft.com/office/drawing/2014/main" xmlns="" id="{75268001-6F5C-4D41-B9C3-49DEE85BD925}"/>
              </a:ext>
            </a:extLst>
          </p:cNvPr>
          <p:cNvSpPr txBox="1">
            <a:spLocks/>
          </p:cNvSpPr>
          <p:nvPr/>
        </p:nvSpPr>
        <p:spPr>
          <a:xfrm>
            <a:off x="0" y="899571"/>
            <a:ext cx="4657344" cy="1036107"/>
          </a:xfrm>
          <a:prstGeom prst="rect">
            <a:avLst/>
          </a:prstGeom>
        </p:spPr>
        <p:txBody>
          <a:bodyPr vert="horz" lIns="91440" tIns="45720" rIns="91440" bIns="45720" rtlCol="0">
            <a:normAutofit/>
          </a:bodyPr>
          <a:lstStyle>
            <a:lvl1pPr marL="342900" indent="-342900" algn="l" rtl="0" eaLnBrk="1" fontAlgn="base" hangingPunct="1">
              <a:spcBef>
                <a:spcPts val="0"/>
              </a:spcBef>
              <a:spcAft>
                <a:spcPts val="1800"/>
              </a:spcAft>
              <a:buClr>
                <a:srgbClr val="C00000"/>
              </a:buClr>
              <a:buSzPct val="60000"/>
              <a:buFont typeface="Wingdings 3" panose="05040102010807070707" pitchFamily="18" charset="2"/>
              <a:buChar char="p"/>
              <a:defRPr sz="2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ts val="0"/>
              </a:spcBef>
              <a:spcAft>
                <a:spcPts val="1200"/>
              </a:spcAft>
              <a:buClr>
                <a:srgbClr val="C00000"/>
              </a:buClr>
              <a:buFont typeface="Arial"/>
              <a:buChar cha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ts val="0"/>
              </a:spcBef>
              <a:spcAft>
                <a:spcPts val="600"/>
              </a:spcAft>
              <a:buFont typeface="Arial"/>
              <a:buChar cha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ts val="0"/>
              </a:spcBef>
              <a:spcAft>
                <a:spcPts val="300"/>
              </a:spcAft>
              <a:buFont typeface="Arial"/>
              <a:buChar cha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ts val="0"/>
              </a:spcBef>
              <a:spcAft>
                <a:spcPts val="300"/>
              </a:spcAft>
              <a:buFont typeface="Arial"/>
              <a:buChar char="•"/>
              <a:defRPr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lvl="0" indent="0" algn="ctr">
              <a:buNone/>
              <a:defRPr/>
            </a:pPr>
            <a:r>
              <a:rPr lang="en-US" sz="2400" kern="0" dirty="0">
                <a:solidFill>
                  <a:sysClr val="windowText" lastClr="000000">
                    <a:lumMod val="85000"/>
                    <a:lumOff val="15000"/>
                  </a:sysClr>
                </a:solidFill>
                <a:latin typeface="+mn-lt"/>
              </a:rPr>
              <a:t>Learn about The Five Behaviors of a Cohesive Team</a:t>
            </a:r>
          </a:p>
        </p:txBody>
      </p:sp>
      <p:pic>
        <p:nvPicPr>
          <p:cNvPr id="37" name="Picture 36">
            <a:extLst>
              <a:ext uri="{FF2B5EF4-FFF2-40B4-BE49-F238E27FC236}">
                <a16:creationId xmlns:a16="http://schemas.microsoft.com/office/drawing/2014/main" xmlns="" id="{3D5D0266-E340-43DD-A5D1-719D364B7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10" y="1935678"/>
            <a:ext cx="4389120" cy="3454740"/>
          </a:xfrm>
          <a:prstGeom prst="rect">
            <a:avLst/>
          </a:prstGeom>
        </p:spPr>
      </p:pic>
      <p:sp>
        <p:nvSpPr>
          <p:cNvPr id="2" name="Rectangle 1">
            <a:extLst>
              <a:ext uri="{FF2B5EF4-FFF2-40B4-BE49-F238E27FC236}">
                <a16:creationId xmlns:a16="http://schemas.microsoft.com/office/drawing/2014/main" xmlns="" id="{0A7DC816-04A2-4986-8939-E23EC50CC6BB}"/>
              </a:ext>
            </a:extLst>
          </p:cNvPr>
          <p:cNvSpPr/>
          <p:nvPr/>
        </p:nvSpPr>
        <p:spPr>
          <a:xfrm>
            <a:off x="4807230" y="899571"/>
            <a:ext cx="7101749" cy="5632311"/>
          </a:xfrm>
          <a:prstGeom prst="rect">
            <a:avLst/>
          </a:prstGeom>
        </p:spPr>
        <p:txBody>
          <a:bodyPr wrap="square">
            <a:spAutoFit/>
          </a:bodyPr>
          <a:lstStyle/>
          <a:p>
            <a:pPr lvl="0">
              <a:defRPr/>
            </a:pPr>
            <a:r>
              <a:rPr lang="en-US" b="1" kern="0" dirty="0">
                <a:solidFill>
                  <a:srgbClr val="C00000"/>
                </a:solidFill>
              </a:rPr>
              <a:t>Trust</a:t>
            </a:r>
            <a:r>
              <a:rPr lang="en-US" b="1" kern="0" dirty="0">
                <a:solidFill>
                  <a:sysClr val="windowText" lastClr="000000">
                    <a:lumMod val="85000"/>
                    <a:lumOff val="15000"/>
                  </a:sysClr>
                </a:solidFill>
              </a:rPr>
              <a:t> One Another</a:t>
            </a:r>
          </a:p>
          <a:p>
            <a:pPr lvl="0">
              <a:defRPr/>
            </a:pPr>
            <a:r>
              <a:rPr lang="en-US" kern="0" dirty="0">
                <a:solidFill>
                  <a:sysClr val="windowText" lastClr="000000">
                    <a:lumMod val="85000"/>
                    <a:lumOff val="15000"/>
                  </a:sysClr>
                </a:solidFill>
              </a:rPr>
              <a:t>When team members are genuinely transparent and hones with one another, they are able to build vulnerability-based trust</a:t>
            </a:r>
          </a:p>
          <a:p>
            <a:pPr lvl="0">
              <a:defRPr/>
            </a:pPr>
            <a:endParaRPr lang="en-US" kern="0" dirty="0">
              <a:solidFill>
                <a:sysClr val="windowText" lastClr="000000">
                  <a:lumMod val="85000"/>
                  <a:lumOff val="15000"/>
                </a:sysClr>
              </a:solidFill>
            </a:endParaRPr>
          </a:p>
          <a:p>
            <a:pPr lvl="0">
              <a:defRPr/>
            </a:pPr>
            <a:r>
              <a:rPr lang="en-US" b="1" kern="0" dirty="0">
                <a:solidFill>
                  <a:sysClr val="windowText" lastClr="000000">
                    <a:lumMod val="85000"/>
                    <a:lumOff val="15000"/>
                  </a:sysClr>
                </a:solidFill>
              </a:rPr>
              <a:t>Engage in </a:t>
            </a:r>
            <a:r>
              <a:rPr lang="en-US" b="1" kern="0" dirty="0">
                <a:solidFill>
                  <a:srgbClr val="C00000"/>
                </a:solidFill>
              </a:rPr>
              <a:t>Conflict</a:t>
            </a:r>
            <a:r>
              <a:rPr lang="en-US" b="1" kern="0" dirty="0">
                <a:solidFill>
                  <a:sysClr val="windowText" lastClr="000000">
                    <a:lumMod val="85000"/>
                    <a:lumOff val="15000"/>
                  </a:sysClr>
                </a:solidFill>
              </a:rPr>
              <a:t> Around Ideas</a:t>
            </a:r>
          </a:p>
          <a:p>
            <a:pPr lvl="0">
              <a:defRPr/>
            </a:pPr>
            <a:r>
              <a:rPr lang="en-US" kern="0" dirty="0">
                <a:solidFill>
                  <a:sysClr val="windowText" lastClr="000000">
                    <a:lumMod val="85000"/>
                    <a:lumOff val="15000"/>
                  </a:sysClr>
                </a:solidFill>
              </a:rPr>
              <a:t>When there is trust, team members are able to engage in unfiltered constructive debate of ideas</a:t>
            </a:r>
          </a:p>
          <a:p>
            <a:pPr lvl="0">
              <a:defRPr/>
            </a:pPr>
            <a:endParaRPr lang="en-US" kern="0" dirty="0">
              <a:solidFill>
                <a:sysClr val="windowText" lastClr="000000">
                  <a:lumMod val="85000"/>
                  <a:lumOff val="15000"/>
                </a:sysClr>
              </a:solidFill>
            </a:endParaRPr>
          </a:p>
          <a:p>
            <a:pPr lvl="0">
              <a:defRPr/>
            </a:pPr>
            <a:r>
              <a:rPr lang="en-US" b="1" kern="0" dirty="0">
                <a:solidFill>
                  <a:srgbClr val="C00000"/>
                </a:solidFill>
              </a:rPr>
              <a:t>Commit</a:t>
            </a:r>
            <a:r>
              <a:rPr lang="en-US" b="1" kern="0" dirty="0">
                <a:solidFill>
                  <a:sysClr val="windowText" lastClr="000000">
                    <a:lumMod val="85000"/>
                    <a:lumOff val="15000"/>
                  </a:sysClr>
                </a:solidFill>
              </a:rPr>
              <a:t> to Decisions</a:t>
            </a:r>
          </a:p>
          <a:p>
            <a:pPr lvl="0">
              <a:defRPr/>
            </a:pPr>
            <a:r>
              <a:rPr lang="en-US" kern="0" dirty="0">
                <a:solidFill>
                  <a:sysClr val="windowText" lastClr="000000">
                    <a:lumMod val="85000"/>
                    <a:lumOff val="15000"/>
                  </a:sysClr>
                </a:solidFill>
              </a:rPr>
              <a:t>When team members are able to offer opinions and debate ideas, they will be more likely to commit to decisions</a:t>
            </a:r>
          </a:p>
          <a:p>
            <a:pPr lvl="0">
              <a:defRPr/>
            </a:pPr>
            <a:endParaRPr lang="en-US" kern="0" dirty="0">
              <a:solidFill>
                <a:sysClr val="windowText" lastClr="000000">
                  <a:lumMod val="85000"/>
                  <a:lumOff val="15000"/>
                </a:sysClr>
              </a:solidFill>
            </a:endParaRPr>
          </a:p>
          <a:p>
            <a:pPr lvl="0">
              <a:defRPr/>
            </a:pPr>
            <a:r>
              <a:rPr lang="en-US" b="1" kern="0" dirty="0">
                <a:solidFill>
                  <a:sysClr val="windowText" lastClr="000000">
                    <a:lumMod val="85000"/>
                    <a:lumOff val="15000"/>
                  </a:sysClr>
                </a:solidFill>
              </a:rPr>
              <a:t>Hold One Another </a:t>
            </a:r>
            <a:r>
              <a:rPr lang="en-US" b="1" kern="0" dirty="0">
                <a:solidFill>
                  <a:srgbClr val="C00000"/>
                </a:solidFill>
              </a:rPr>
              <a:t>Accountable</a:t>
            </a:r>
          </a:p>
          <a:p>
            <a:pPr lvl="0">
              <a:defRPr/>
            </a:pPr>
            <a:r>
              <a:rPr lang="en-US" kern="0" dirty="0">
                <a:solidFill>
                  <a:sysClr val="windowText" lastClr="000000">
                    <a:lumMod val="85000"/>
                    <a:lumOff val="15000"/>
                  </a:sysClr>
                </a:solidFill>
              </a:rPr>
              <a:t>When everyone is committed to a clear plan of action, they will be willing to hold one another accountable</a:t>
            </a:r>
          </a:p>
          <a:p>
            <a:pPr lvl="0">
              <a:defRPr/>
            </a:pPr>
            <a:endParaRPr lang="en-US" kern="0" dirty="0">
              <a:solidFill>
                <a:sysClr val="windowText" lastClr="000000">
                  <a:lumMod val="85000"/>
                  <a:lumOff val="15000"/>
                </a:sysClr>
              </a:solidFill>
            </a:endParaRPr>
          </a:p>
          <a:p>
            <a:pPr lvl="0">
              <a:defRPr/>
            </a:pPr>
            <a:r>
              <a:rPr lang="en-US" b="1" kern="0" dirty="0">
                <a:solidFill>
                  <a:sysClr val="windowText" lastClr="000000">
                    <a:lumMod val="85000"/>
                    <a:lumOff val="15000"/>
                  </a:sysClr>
                </a:solidFill>
              </a:rPr>
              <a:t>Focus on Achieving Collative </a:t>
            </a:r>
            <a:r>
              <a:rPr lang="en-US" b="1" kern="0" dirty="0">
                <a:solidFill>
                  <a:srgbClr val="C00000"/>
                </a:solidFill>
              </a:rPr>
              <a:t>Results</a:t>
            </a:r>
          </a:p>
          <a:p>
            <a:pPr lvl="0">
              <a:defRPr/>
            </a:pPr>
            <a:r>
              <a:rPr lang="en-US" kern="0" dirty="0">
                <a:solidFill>
                  <a:sysClr val="windowText" lastClr="000000">
                    <a:lumMod val="85000"/>
                    <a:lumOff val="15000"/>
                  </a:sysClr>
                </a:solidFill>
              </a:rPr>
              <a:t>The ultimate goal of building greater trust, healthy conflict, commitment, and accountability is one thing: the achievement of results</a:t>
            </a:r>
          </a:p>
          <a:p>
            <a:pPr lvl="0">
              <a:defRPr/>
            </a:pPr>
            <a:endParaRPr lang="en-US" kern="0" dirty="0">
              <a:solidFill>
                <a:sysClr val="windowText" lastClr="000000">
                  <a:lumMod val="85000"/>
                  <a:lumOff val="15000"/>
                </a:sysClr>
              </a:solidFill>
            </a:endParaRPr>
          </a:p>
        </p:txBody>
      </p:sp>
    </p:spTree>
    <p:extLst>
      <p:ext uri="{BB962C8B-B14F-4D97-AF65-F5344CB8AC3E}">
        <p14:creationId xmlns:p14="http://schemas.microsoft.com/office/powerpoint/2010/main" val="554292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1A16C867-8EEB-4962-93C3-17442148B974}"/>
              </a:ext>
            </a:extLst>
          </p:cNvPr>
          <p:cNvSpPr txBox="1">
            <a:spLocks/>
          </p:cNvSpPr>
          <p:nvPr/>
        </p:nvSpPr>
        <p:spPr>
          <a:xfrm>
            <a:off x="228600" y="70247"/>
            <a:ext cx="7696200" cy="6155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400" b="1" dirty="0">
                <a:latin typeface="+mn-lt"/>
                <a:ea typeface="Verdana" pitchFamily="34" charset="0"/>
                <a:cs typeface="Lucida Sans Unicode" pitchFamily="34" charset="0"/>
              </a:rPr>
              <a:t>WHY ARE WE HERE?</a:t>
            </a:r>
          </a:p>
        </p:txBody>
      </p:sp>
      <p:sp>
        <p:nvSpPr>
          <p:cNvPr id="7" name="Content Placeholder 4">
            <a:extLst>
              <a:ext uri="{FF2B5EF4-FFF2-40B4-BE49-F238E27FC236}">
                <a16:creationId xmlns:a16="http://schemas.microsoft.com/office/drawing/2014/main" xmlns="" id="{976B119D-E252-4954-88F6-B4552DB2DD49}"/>
              </a:ext>
            </a:extLst>
          </p:cNvPr>
          <p:cNvSpPr txBox="1">
            <a:spLocks/>
          </p:cNvSpPr>
          <p:nvPr/>
        </p:nvSpPr>
        <p:spPr>
          <a:xfrm>
            <a:off x="228600" y="1365304"/>
            <a:ext cx="6812281" cy="4648200"/>
          </a:xfrm>
          <a:prstGeom prst="rect">
            <a:avLst/>
          </a:prstGeom>
        </p:spPr>
        <p:txBody>
          <a:bodyPr vert="horz" lIns="91440" tIns="45720" rIns="91440" bIns="45720" rtlCol="0">
            <a:normAutofit/>
          </a:bodyPr>
          <a:lstStyle>
            <a:lvl1pPr marL="342900" indent="-342900" algn="l" rtl="0" eaLnBrk="1" fontAlgn="base" hangingPunct="1">
              <a:spcBef>
                <a:spcPts val="0"/>
              </a:spcBef>
              <a:spcAft>
                <a:spcPts val="1800"/>
              </a:spcAft>
              <a:buClr>
                <a:srgbClr val="C00000"/>
              </a:buClr>
              <a:buSzPct val="60000"/>
              <a:buFont typeface="Wingdings 3" panose="05040102010807070707" pitchFamily="18" charset="2"/>
              <a:buChar char="p"/>
              <a:defRPr sz="2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ts val="0"/>
              </a:spcBef>
              <a:spcAft>
                <a:spcPts val="1200"/>
              </a:spcAft>
              <a:buClr>
                <a:srgbClr val="C00000"/>
              </a:buClr>
              <a:buFont typeface="Arial"/>
              <a:buChar cha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ts val="0"/>
              </a:spcBef>
              <a:spcAft>
                <a:spcPts val="600"/>
              </a:spcAft>
              <a:buFont typeface="Arial"/>
              <a:buChar cha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ts val="0"/>
              </a:spcBef>
              <a:spcAft>
                <a:spcPts val="300"/>
              </a:spcAft>
              <a:buFont typeface="Arial"/>
              <a:buChar cha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ts val="0"/>
              </a:spcBef>
              <a:spcAft>
                <a:spcPts val="300"/>
              </a:spcAft>
              <a:buFont typeface="Arial"/>
              <a:buChar char="•"/>
              <a:defRPr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ts val="0"/>
              </a:spcBef>
              <a:spcAft>
                <a:spcPts val="2400"/>
              </a:spcAft>
              <a:buClr>
                <a:srgbClr val="C00000"/>
              </a:buClr>
              <a:buSzPct val="60000"/>
              <a:buFont typeface="Wingdings 3" panose="05040102010807070707" pitchFamily="18" charset="2"/>
              <a:buNone/>
              <a:tabLst/>
              <a:defRPr/>
            </a:pPr>
            <a:r>
              <a:rPr kumimoji="0" lang="en-US" sz="2800" b="0" i="0" u="none" strike="noStrike" kern="0" cap="none" spc="0" normalizeH="0" baseline="0" noProof="0" dirty="0">
                <a:ln>
                  <a:noFill/>
                </a:ln>
                <a:solidFill>
                  <a:sysClr val="windowText" lastClr="000000">
                    <a:lumMod val="85000"/>
                    <a:lumOff val="15000"/>
                  </a:sysClr>
                </a:solidFill>
                <a:effectLst/>
                <a:uLnTx/>
                <a:uFillTx/>
                <a:latin typeface="+mn-lt"/>
              </a:rPr>
              <a:t>Cohesive teams…</a:t>
            </a:r>
          </a:p>
          <a:p>
            <a:pPr marL="342900" marR="0" lvl="0" indent="-342900" algn="l" defTabSz="914400" rtl="0" eaLnBrk="1" fontAlgn="base" latinLnBrk="0" hangingPunct="1">
              <a:lnSpc>
                <a:spcPct val="100000"/>
              </a:lnSpc>
              <a:spcBef>
                <a:spcPts val="0"/>
              </a:spcBef>
              <a:spcAft>
                <a:spcPts val="1800"/>
              </a:spcAft>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Make better, faster decisions</a:t>
            </a:r>
          </a:p>
          <a:p>
            <a:pPr marL="342900" marR="0" lvl="0" indent="-342900" algn="l" defTabSz="914400" rtl="0" eaLnBrk="1" fontAlgn="base" latinLnBrk="0" hangingPunct="1">
              <a:lnSpc>
                <a:spcPct val="100000"/>
              </a:lnSpc>
              <a:spcBef>
                <a:spcPts val="0"/>
              </a:spcBef>
              <a:spcAft>
                <a:spcPts val="1800"/>
              </a:spcAft>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Tap into skills and opinions of all members</a:t>
            </a:r>
          </a:p>
          <a:p>
            <a:pPr marL="342900" marR="0" lvl="0" indent="-342900" algn="l" defTabSz="914400" rtl="0" eaLnBrk="1" fontAlgn="base" latinLnBrk="0" hangingPunct="1">
              <a:lnSpc>
                <a:spcPct val="100000"/>
              </a:lnSpc>
              <a:spcBef>
                <a:spcPts val="0"/>
              </a:spcBef>
              <a:spcAft>
                <a:spcPts val="1800"/>
              </a:spcAft>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Avoid wasting time and energy on politics, confusion, and destructive conflict</a:t>
            </a:r>
          </a:p>
          <a:p>
            <a:pPr marL="342900" marR="0" lvl="0" indent="-342900" algn="l" defTabSz="914400" rtl="0" eaLnBrk="1" fontAlgn="base" latinLnBrk="0" hangingPunct="1">
              <a:lnSpc>
                <a:spcPct val="100000"/>
              </a:lnSpc>
              <a:spcBef>
                <a:spcPts val="0"/>
              </a:spcBef>
              <a:spcAft>
                <a:spcPts val="1800"/>
              </a:spcAft>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Create a competitive advantage</a:t>
            </a:r>
          </a:p>
          <a:p>
            <a:pPr marL="342900" marR="0" lvl="0" indent="-342900" algn="l" defTabSz="914400" rtl="0" eaLnBrk="1" fontAlgn="base" latinLnBrk="0" hangingPunct="1">
              <a:lnSpc>
                <a:spcPct val="100000"/>
              </a:lnSpc>
              <a:spcBef>
                <a:spcPts val="0"/>
              </a:spcBef>
              <a:spcAft>
                <a:spcPts val="1800"/>
              </a:spcAft>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Are more fun to be on!</a:t>
            </a:r>
          </a:p>
          <a:p>
            <a:pPr marL="342900" marR="0" lvl="0" indent="-342900" algn="l"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endParaRPr kumimoji="0" lang="en-US" sz="2600" b="0" i="0" u="none" strike="noStrike" kern="0" cap="none" spc="0" normalizeH="0" baseline="0" noProof="0" dirty="0">
              <a:ln>
                <a:noFill/>
              </a:ln>
              <a:solidFill>
                <a:sysClr val="windowText" lastClr="000000">
                  <a:lumMod val="85000"/>
                  <a:lumOff val="15000"/>
                </a:sysClr>
              </a:solidFill>
              <a:effectLst/>
              <a:uLnTx/>
              <a:uFillTx/>
              <a:latin typeface="Open Sans" panose="020B0606030504020204" pitchFamily="34" charset="0"/>
            </a:endParaRPr>
          </a:p>
        </p:txBody>
      </p:sp>
      <p:pic>
        <p:nvPicPr>
          <p:cNvPr id="5" name="Picture 4">
            <a:extLst>
              <a:ext uri="{FF2B5EF4-FFF2-40B4-BE49-F238E27FC236}">
                <a16:creationId xmlns:a16="http://schemas.microsoft.com/office/drawing/2014/main" xmlns="" id="{6801BCD7-E932-4F18-B3D6-357491FB6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0820" y="2904544"/>
            <a:ext cx="5213486" cy="3108960"/>
          </a:xfrm>
          <a:prstGeom prst="rect">
            <a:avLst/>
          </a:prstGeom>
        </p:spPr>
      </p:pic>
    </p:spTree>
    <p:extLst>
      <p:ext uri="{BB962C8B-B14F-4D97-AF65-F5344CB8AC3E}">
        <p14:creationId xmlns:p14="http://schemas.microsoft.com/office/powerpoint/2010/main" val="3291838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xmlns="" id="{084FAF8E-1C4E-4CA1-B57A-1E80D86BDAB7}"/>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THE </a:t>
            </a:r>
            <a:r>
              <a:rPr lang="en-US" i="0" kern="0" dirty="0" err="1">
                <a:solidFill>
                  <a:schemeClr val="tx1"/>
                </a:solidFill>
                <a:latin typeface="+mn-lt"/>
              </a:rPr>
              <a:t>DiSC</a:t>
            </a:r>
            <a:r>
              <a:rPr lang="en-US" i="0" kern="0" dirty="0">
                <a:solidFill>
                  <a:schemeClr val="tx1"/>
                </a:solidFill>
                <a:latin typeface="+mn-lt"/>
              </a:rPr>
              <a:t> MODEL </a:t>
            </a:r>
          </a:p>
        </p:txBody>
      </p:sp>
      <p:pic>
        <p:nvPicPr>
          <p:cNvPr id="1026" name="Picture 2" descr="Image result for disc model">
            <a:extLst>
              <a:ext uri="{FF2B5EF4-FFF2-40B4-BE49-F238E27FC236}">
                <a16:creationId xmlns:a16="http://schemas.microsoft.com/office/drawing/2014/main" xmlns="" id="{D58EE99B-CC4F-49E1-89AB-C28A96A1886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150" y="1364277"/>
            <a:ext cx="4412484" cy="438912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xmlns="" id="{DEBA5A4C-7F6C-4B34-A66F-FCCFF403F05C}"/>
              </a:ext>
            </a:extLst>
          </p:cNvPr>
          <p:cNvSpPr txBox="1"/>
          <p:nvPr/>
        </p:nvSpPr>
        <p:spPr>
          <a:xfrm>
            <a:off x="5427153" y="1594196"/>
            <a:ext cx="6327697" cy="3929281"/>
          </a:xfrm>
          <a:prstGeom prst="rect">
            <a:avLst/>
          </a:prstGeom>
          <a:noFill/>
        </p:spPr>
        <p:txBody>
          <a:bodyPr wrap="square" lIns="90000" rIns="108000" rtlCol="0">
            <a:spAutoFit/>
          </a:bodyPr>
          <a:lstStyle/>
          <a:p>
            <a:pPr lvl="0">
              <a:lnSpc>
                <a:spcPct val="90000"/>
              </a:lnSpc>
              <a:spcBef>
                <a:spcPts val="1200"/>
              </a:spcBef>
              <a:spcAft>
                <a:spcPts val="200"/>
              </a:spcAft>
              <a:buClr>
                <a:srgbClr val="E48312"/>
              </a:buClr>
              <a:buSzPct val="100000"/>
            </a:pPr>
            <a:r>
              <a:rPr lang="en-US" altLang="x-none" sz="2400" b="1" dirty="0">
                <a:solidFill>
                  <a:srgbClr val="6CBEE4"/>
                </a:solidFill>
              </a:rPr>
              <a:t>Understand </a:t>
            </a:r>
            <a:r>
              <a:rPr lang="en-US" altLang="x-none" sz="2400" b="1" dirty="0">
                <a:solidFill>
                  <a:schemeClr val="bg1">
                    <a:lumMod val="50000"/>
                  </a:schemeClr>
                </a:solidFill>
              </a:rPr>
              <a:t>your behavioral tendencies and develop an understanding of how your behavior affects others</a:t>
            </a:r>
          </a:p>
          <a:p>
            <a:pPr lvl="0">
              <a:lnSpc>
                <a:spcPct val="90000"/>
              </a:lnSpc>
              <a:spcBef>
                <a:spcPts val="1200"/>
              </a:spcBef>
              <a:spcAft>
                <a:spcPts val="200"/>
              </a:spcAft>
              <a:buClr>
                <a:srgbClr val="E48312"/>
              </a:buClr>
              <a:buSzPct val="100000"/>
            </a:pPr>
            <a:r>
              <a:rPr lang="en-US" altLang="x-none" sz="2400" b="1" dirty="0">
                <a:solidFill>
                  <a:srgbClr val="6CBEE4"/>
                </a:solidFill>
              </a:rPr>
              <a:t>Respect,</a:t>
            </a:r>
            <a:r>
              <a:rPr lang="en-US" altLang="x-none" sz="2400" b="1" dirty="0">
                <a:solidFill>
                  <a:srgbClr val="0070C0"/>
                </a:solidFill>
              </a:rPr>
              <a:t> </a:t>
            </a:r>
            <a:r>
              <a:rPr lang="en-US" altLang="x-none" sz="2400" b="1" dirty="0">
                <a:solidFill>
                  <a:srgbClr val="6CBEE4"/>
                </a:solidFill>
              </a:rPr>
              <a:t>appreciate, understand, </a:t>
            </a:r>
            <a:r>
              <a:rPr lang="en-US" altLang="x-none" sz="2400" b="1" dirty="0">
                <a:solidFill>
                  <a:prstClr val="white">
                    <a:lumMod val="50000"/>
                  </a:prstClr>
                </a:solidFill>
              </a:rPr>
              <a:t>and</a:t>
            </a:r>
            <a:r>
              <a:rPr lang="en-US" altLang="x-none" sz="2400" b="1" dirty="0">
                <a:solidFill>
                  <a:srgbClr val="000000">
                    <a:lumMod val="75000"/>
                    <a:lumOff val="25000"/>
                  </a:srgbClr>
                </a:solidFill>
              </a:rPr>
              <a:t> </a:t>
            </a:r>
            <a:r>
              <a:rPr lang="en-US" altLang="x-none" sz="2400" b="1" dirty="0">
                <a:solidFill>
                  <a:srgbClr val="6CBEE4"/>
                </a:solidFill>
              </a:rPr>
              <a:t>value</a:t>
            </a:r>
            <a:r>
              <a:rPr lang="en-US" altLang="x-none" sz="2400" b="1" dirty="0">
                <a:solidFill>
                  <a:srgbClr val="000000">
                    <a:lumMod val="75000"/>
                    <a:lumOff val="25000"/>
                  </a:srgbClr>
                </a:solidFill>
              </a:rPr>
              <a:t> </a:t>
            </a:r>
            <a:r>
              <a:rPr lang="en-US" altLang="x-none" sz="2400" b="1" dirty="0">
                <a:solidFill>
                  <a:prstClr val="white">
                    <a:lumMod val="50000"/>
                  </a:prstClr>
                </a:solidFill>
              </a:rPr>
              <a:t>individual differences</a:t>
            </a:r>
          </a:p>
          <a:p>
            <a:pPr lvl="0"/>
            <a:r>
              <a:rPr lang="en-US" altLang="x-none" sz="2400" b="1" dirty="0">
                <a:solidFill>
                  <a:srgbClr val="6CBEE4"/>
                </a:solidFill>
              </a:rPr>
              <a:t>Enhance</a:t>
            </a:r>
            <a:r>
              <a:rPr lang="en-US" altLang="x-none" sz="3200" b="1" dirty="0">
                <a:solidFill>
                  <a:prstClr val="black"/>
                </a:solidFill>
              </a:rPr>
              <a:t> </a:t>
            </a:r>
            <a:r>
              <a:rPr lang="en-US" altLang="x-none" sz="2400" b="1" dirty="0">
                <a:solidFill>
                  <a:prstClr val="white">
                    <a:lumMod val="50000"/>
                  </a:prstClr>
                </a:solidFill>
              </a:rPr>
              <a:t>strategies for working together to increase productivity</a:t>
            </a:r>
          </a:p>
          <a:p>
            <a:pPr lvl="0"/>
            <a:endParaRPr lang="en-US" altLang="x-none" sz="2400" b="1" dirty="0">
              <a:solidFill>
                <a:prstClr val="white">
                  <a:lumMod val="50000"/>
                </a:prstClr>
              </a:solidFill>
            </a:endParaRPr>
          </a:p>
          <a:p>
            <a:r>
              <a:rPr lang="en-US" altLang="x-none" sz="2400" b="1" dirty="0">
                <a:solidFill>
                  <a:srgbClr val="6CBEE4"/>
                </a:solidFill>
              </a:rPr>
              <a:t>Plan</a:t>
            </a:r>
            <a:r>
              <a:rPr lang="en-US" altLang="x-none" sz="2400" b="1" dirty="0">
                <a:solidFill>
                  <a:schemeClr val="bg1">
                    <a:lumMod val="50000"/>
                  </a:schemeClr>
                </a:solidFill>
              </a:rPr>
              <a:t> for using </a:t>
            </a:r>
            <a:r>
              <a:rPr lang="en-US" sz="2400" dirty="0" err="1">
                <a:solidFill>
                  <a:srgbClr val="8ACC9C"/>
                </a:solidFill>
                <a:cs typeface="Tahoma" pitchFamily="34" charset="0"/>
              </a:rPr>
              <a:t>D</a:t>
            </a:r>
            <a:r>
              <a:rPr lang="en-US" sz="2400" dirty="0" err="1">
                <a:solidFill>
                  <a:srgbClr val="F7A08D"/>
                </a:solidFill>
                <a:cs typeface="Tahoma" pitchFamily="34" charset="0"/>
              </a:rPr>
              <a:t>i</a:t>
            </a:r>
            <a:r>
              <a:rPr lang="en-US" sz="2400" dirty="0" err="1">
                <a:solidFill>
                  <a:srgbClr val="6CBEE4"/>
                </a:solidFill>
                <a:cs typeface="Tahoma" pitchFamily="34" charset="0"/>
              </a:rPr>
              <a:t>S</a:t>
            </a:r>
            <a:r>
              <a:rPr lang="en-US" sz="2400" dirty="0" err="1">
                <a:solidFill>
                  <a:srgbClr val="FFD066"/>
                </a:solidFill>
                <a:cs typeface="Tahoma" pitchFamily="34" charset="0"/>
              </a:rPr>
              <a:t>C</a:t>
            </a:r>
            <a:r>
              <a:rPr lang="en-US" altLang="x-none" sz="2400" b="1" dirty="0">
                <a:solidFill>
                  <a:schemeClr val="bg1">
                    <a:lumMod val="50000"/>
                  </a:schemeClr>
                </a:solidFill>
              </a:rPr>
              <a:t> information for continued growth and improvement</a:t>
            </a:r>
            <a:endParaRPr lang="ko-KR" altLang="en-US" sz="3200" b="1"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1718623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DiSC.jpg">
            <a:extLst>
              <a:ext uri="{FF2B5EF4-FFF2-40B4-BE49-F238E27FC236}">
                <a16:creationId xmlns:a16="http://schemas.microsoft.com/office/drawing/2014/main" xmlns="" id="{CF736FF0-D144-46F9-A4E5-0DF9F845D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240" y="778175"/>
            <a:ext cx="7589520" cy="44398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0A523689-8B05-4CB7-A003-A3282BA80477}"/>
              </a:ext>
            </a:extLst>
          </p:cNvPr>
          <p:cNvSpPr txBox="1"/>
          <p:nvPr/>
        </p:nvSpPr>
        <p:spPr>
          <a:xfrm>
            <a:off x="3806101" y="5310425"/>
            <a:ext cx="4579798" cy="1107996"/>
          </a:xfrm>
          <a:prstGeom prst="rect">
            <a:avLst/>
          </a:prstGeom>
          <a:noFill/>
        </p:spPr>
        <p:txBody>
          <a:bodyPr wrap="square" rtlCol="0">
            <a:spAutoFit/>
          </a:bodyPr>
          <a:lstStyle/>
          <a:p>
            <a:pPr algn="ctr"/>
            <a:r>
              <a:rPr lang="en-US" sz="2400" b="1" dirty="0"/>
              <a:t>POPULATION BREAKDOWN </a:t>
            </a:r>
          </a:p>
          <a:p>
            <a:pPr algn="ctr"/>
            <a:r>
              <a:rPr lang="en-US" sz="2400" b="1" dirty="0"/>
              <a:t>D - 19%  </a:t>
            </a:r>
            <a:r>
              <a:rPr lang="en-US" sz="2400" b="1" dirty="0" err="1"/>
              <a:t>i</a:t>
            </a:r>
            <a:r>
              <a:rPr lang="en-US" sz="2400" b="1" dirty="0"/>
              <a:t> – 32%  S – 35%  C – 14%</a:t>
            </a:r>
          </a:p>
          <a:p>
            <a:pPr algn="ctr"/>
            <a:endParaRPr lang="en-US" dirty="0"/>
          </a:p>
        </p:txBody>
      </p:sp>
      <p:sp>
        <p:nvSpPr>
          <p:cNvPr id="5" name="Title 6">
            <a:extLst>
              <a:ext uri="{FF2B5EF4-FFF2-40B4-BE49-F238E27FC236}">
                <a16:creationId xmlns:a16="http://schemas.microsoft.com/office/drawing/2014/main" xmlns="" id="{3BE7C7F4-22D4-4135-A637-BEE2A0843512}"/>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THE </a:t>
            </a:r>
            <a:r>
              <a:rPr lang="en-US" i="0" kern="0" dirty="0" err="1">
                <a:solidFill>
                  <a:schemeClr val="tx1"/>
                </a:solidFill>
                <a:latin typeface="+mn-lt"/>
              </a:rPr>
              <a:t>DiSC</a:t>
            </a:r>
            <a:r>
              <a:rPr lang="en-US" i="0" kern="0" dirty="0">
                <a:solidFill>
                  <a:schemeClr val="tx1"/>
                </a:solidFill>
                <a:latin typeface="+mn-lt"/>
              </a:rPr>
              <a:t> MODEL </a:t>
            </a:r>
          </a:p>
        </p:txBody>
      </p:sp>
    </p:spTree>
    <p:extLst>
      <p:ext uri="{BB962C8B-B14F-4D97-AF65-F5344CB8AC3E}">
        <p14:creationId xmlns:p14="http://schemas.microsoft.com/office/powerpoint/2010/main" val="2712203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5 behaviors of a cohesive team diSC assessment">
            <a:extLst>
              <a:ext uri="{FF2B5EF4-FFF2-40B4-BE49-F238E27FC236}">
                <a16:creationId xmlns:a16="http://schemas.microsoft.com/office/drawing/2014/main" xmlns="" id="{0270212F-092E-4FEF-BC47-A27B2F6D39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836" b="4242"/>
          <a:stretch/>
        </p:blipFill>
        <p:spPr bwMode="auto">
          <a:xfrm>
            <a:off x="5530335" y="914400"/>
            <a:ext cx="4573587" cy="534389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5 behaviors of a cohesive team diSC assessment">
            <a:extLst>
              <a:ext uri="{FF2B5EF4-FFF2-40B4-BE49-F238E27FC236}">
                <a16:creationId xmlns:a16="http://schemas.microsoft.com/office/drawing/2014/main" xmlns="" id="{2385BD4C-3F96-4250-8A6C-D72010DE34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77" b="84889"/>
          <a:stretch/>
        </p:blipFill>
        <p:spPr bwMode="auto">
          <a:xfrm>
            <a:off x="470853" y="2834640"/>
            <a:ext cx="4573587" cy="9144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6">
            <a:extLst>
              <a:ext uri="{FF2B5EF4-FFF2-40B4-BE49-F238E27FC236}">
                <a16:creationId xmlns:a16="http://schemas.microsoft.com/office/drawing/2014/main" xmlns="" id="{0B498FF6-45CB-463F-AC44-FA9ABF86F689}"/>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THE FIVE BEHAVIORS</a:t>
            </a:r>
          </a:p>
        </p:txBody>
      </p:sp>
    </p:spTree>
    <p:extLst>
      <p:ext uri="{BB962C8B-B14F-4D97-AF65-F5344CB8AC3E}">
        <p14:creationId xmlns:p14="http://schemas.microsoft.com/office/powerpoint/2010/main" val="2135634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57E081F-A7A1-4572-A6A6-F15CA9FECFBD}"/>
              </a:ext>
            </a:extLst>
          </p:cNvPr>
          <p:cNvSpPr/>
          <p:nvPr/>
        </p:nvSpPr>
        <p:spPr>
          <a:xfrm>
            <a:off x="277810" y="1021596"/>
            <a:ext cx="6716756" cy="4431983"/>
          </a:xfrm>
          <a:prstGeom prst="rect">
            <a:avLst/>
          </a:prstGeom>
        </p:spPr>
        <p:txBody>
          <a:bodyPr wrap="square">
            <a:spAutoFit/>
          </a:bodyPr>
          <a:lstStyle/>
          <a:p>
            <a:r>
              <a:rPr lang="en-US" sz="2400" b="1" dirty="0"/>
              <a:t>SOME QUESTIONS:</a:t>
            </a:r>
          </a:p>
          <a:p>
            <a:endParaRPr lang="en-US" sz="2400" b="1" dirty="0"/>
          </a:p>
          <a:p>
            <a:r>
              <a:rPr lang="en-US" dirty="0"/>
              <a:t>1. Have you ever been on a team that worked well?</a:t>
            </a:r>
          </a:p>
          <a:p>
            <a:r>
              <a:rPr lang="en-US" dirty="0"/>
              <a:t>What made it work so well?</a:t>
            </a:r>
          </a:p>
          <a:p>
            <a:endParaRPr lang="en-US" dirty="0"/>
          </a:p>
          <a:p>
            <a:r>
              <a:rPr lang="en-US" dirty="0"/>
              <a:t>2. Have you ever been on a team that did not work so well?</a:t>
            </a:r>
          </a:p>
          <a:p>
            <a:r>
              <a:rPr lang="en-US" dirty="0"/>
              <a:t> What caused the problems?</a:t>
            </a:r>
          </a:p>
          <a:p>
            <a:endParaRPr lang="en-US" dirty="0"/>
          </a:p>
          <a:p>
            <a:r>
              <a:rPr lang="en-US" dirty="0"/>
              <a:t>3. As a leader, how can you build an atmosphere of trust?</a:t>
            </a:r>
          </a:p>
          <a:p>
            <a:endParaRPr lang="en-US" dirty="0"/>
          </a:p>
          <a:p>
            <a:r>
              <a:rPr lang="en-US" dirty="0"/>
              <a:t>4. As a leader, how can you help the group hold itself accountable –       how can you build an atmosphere of “mutual accountability?”</a:t>
            </a:r>
          </a:p>
          <a:p>
            <a:endParaRPr lang="en-US" dirty="0"/>
          </a:p>
          <a:p>
            <a:r>
              <a:rPr lang="en-US" dirty="0"/>
              <a:t>5. How can you be a team leader and a team member at the same   time?</a:t>
            </a:r>
          </a:p>
        </p:txBody>
      </p:sp>
      <p:sp>
        <p:nvSpPr>
          <p:cNvPr id="5" name="Rectangle 4">
            <a:extLst>
              <a:ext uri="{FF2B5EF4-FFF2-40B4-BE49-F238E27FC236}">
                <a16:creationId xmlns:a16="http://schemas.microsoft.com/office/drawing/2014/main" xmlns="" id="{87C21021-3365-4B1F-92A6-601A39C9412E}"/>
              </a:ext>
            </a:extLst>
          </p:cNvPr>
          <p:cNvSpPr/>
          <p:nvPr/>
        </p:nvSpPr>
        <p:spPr>
          <a:xfrm>
            <a:off x="277810" y="126074"/>
            <a:ext cx="2240037" cy="615553"/>
          </a:xfrm>
          <a:prstGeom prst="rect">
            <a:avLst/>
          </a:prstGeom>
        </p:spPr>
        <p:txBody>
          <a:bodyPr wrap="none">
            <a:spAutoFit/>
          </a:bodyPr>
          <a:lstStyle/>
          <a:p>
            <a:r>
              <a:rPr lang="en-US" sz="3400" b="1" dirty="0"/>
              <a:t>TABLE TALK</a:t>
            </a:r>
          </a:p>
        </p:txBody>
      </p:sp>
      <p:pic>
        <p:nvPicPr>
          <p:cNvPr id="1028" name="Picture 4" descr="Image result for thinking">
            <a:extLst>
              <a:ext uri="{FF2B5EF4-FFF2-40B4-BE49-F238E27FC236}">
                <a16:creationId xmlns:a16="http://schemas.microsoft.com/office/drawing/2014/main" xmlns="" id="{606DB5B9-F6C9-4444-8A89-21618D0571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2612" y="1819275"/>
            <a:ext cx="3219450" cy="321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162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xmlns="" id="{063F11B7-3638-4D99-A0BD-7369C8C9622E}"/>
              </a:ext>
            </a:extLst>
          </p:cNvPr>
          <p:cNvSpPr txBox="1">
            <a:spLocks/>
          </p:cNvSpPr>
          <p:nvPr/>
        </p:nvSpPr>
        <p:spPr bwMode="auto">
          <a:xfrm>
            <a:off x="228600" y="92550"/>
            <a:ext cx="10030522"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TRUST: SURVEY ANSWER</a:t>
            </a:r>
          </a:p>
        </p:txBody>
      </p:sp>
      <p:sp>
        <p:nvSpPr>
          <p:cNvPr id="5" name="Content Placeholder 4">
            <a:extLst>
              <a:ext uri="{FF2B5EF4-FFF2-40B4-BE49-F238E27FC236}">
                <a16:creationId xmlns:a16="http://schemas.microsoft.com/office/drawing/2014/main" xmlns="" id="{E0DD9C20-F6B5-487B-B364-AE97524A84FC}"/>
              </a:ext>
            </a:extLst>
          </p:cNvPr>
          <p:cNvSpPr txBox="1">
            <a:spLocks/>
          </p:cNvSpPr>
          <p:nvPr/>
        </p:nvSpPr>
        <p:spPr>
          <a:xfrm>
            <a:off x="2783623" y="1256177"/>
            <a:ext cx="6624754" cy="2061527"/>
          </a:xfrm>
          <a:prstGeom prst="rect">
            <a:avLst/>
          </a:prstGeom>
        </p:spPr>
        <p:txBody>
          <a:bodyPr vert="horz" lIns="91440" tIns="45720" rIns="91440" bIns="45720" rtlCol="0">
            <a:normAutofit fontScale="92500"/>
          </a:bodyPr>
          <a:lstStyle>
            <a:lvl1pPr marL="342900" indent="-342900" algn="l" rtl="0" eaLnBrk="1" fontAlgn="base" hangingPunct="1">
              <a:spcBef>
                <a:spcPts val="0"/>
              </a:spcBef>
              <a:spcAft>
                <a:spcPts val="1800"/>
              </a:spcAft>
              <a:buClr>
                <a:srgbClr val="C00000"/>
              </a:buClr>
              <a:buSzPct val="60000"/>
              <a:buFont typeface="Wingdings 3" panose="05040102010807070707" pitchFamily="18" charset="2"/>
              <a:buChar char="p"/>
              <a:defRPr sz="2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ts val="0"/>
              </a:spcBef>
              <a:spcAft>
                <a:spcPts val="1200"/>
              </a:spcAft>
              <a:buClr>
                <a:srgbClr val="C00000"/>
              </a:buClr>
              <a:buFont typeface="Arial"/>
              <a:buChar cha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ts val="0"/>
              </a:spcBef>
              <a:spcAft>
                <a:spcPts val="600"/>
              </a:spcAft>
              <a:buFont typeface="Arial"/>
              <a:buChar cha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ts val="0"/>
              </a:spcBef>
              <a:spcAft>
                <a:spcPts val="300"/>
              </a:spcAft>
              <a:buFont typeface="Arial"/>
              <a:buChar cha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ts val="0"/>
              </a:spcBef>
              <a:spcAft>
                <a:spcPts val="300"/>
              </a:spcAft>
              <a:buFont typeface="Arial"/>
              <a:buChar char="•"/>
              <a:defRPr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342900" marR="0" lvl="0" indent="-342900" algn="ctr"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endParaRPr kumimoji="0" lang="en-US" sz="2600" b="0" i="0" u="none" strike="noStrike" kern="0" cap="none" spc="0" normalizeH="0" baseline="0" noProof="0" dirty="0">
              <a:ln>
                <a:noFill/>
              </a:ln>
              <a:solidFill>
                <a:sysClr val="windowText" lastClr="000000">
                  <a:lumMod val="85000"/>
                  <a:lumOff val="15000"/>
                </a:sysClr>
              </a:solidFill>
              <a:effectLst/>
              <a:uLnTx/>
              <a:uFillTx/>
              <a:latin typeface="+mn-lt"/>
            </a:endParaRPr>
          </a:p>
          <a:p>
            <a:pPr marL="0" lvl="0" indent="0" algn="ctr">
              <a:buNone/>
            </a:pPr>
            <a:r>
              <a:rPr lang="en-US" sz="3500" kern="0" dirty="0">
                <a:solidFill>
                  <a:sysClr val="windowText" lastClr="000000">
                    <a:lumMod val="85000"/>
                    <a:lumOff val="15000"/>
                  </a:sysClr>
                </a:solidFill>
                <a:latin typeface="+mn-lt"/>
              </a:rPr>
              <a:t>When coworkers admit their mistakes, does it make you trust them more?</a:t>
            </a:r>
            <a:endParaRPr kumimoji="0" lang="en-US" sz="3500" b="0" i="0" u="none" strike="noStrike" kern="0" cap="none" spc="0" normalizeH="0" baseline="0" noProof="0" dirty="0">
              <a:ln>
                <a:noFill/>
              </a:ln>
              <a:solidFill>
                <a:sysClr val="windowText" lastClr="000000">
                  <a:lumMod val="85000"/>
                  <a:lumOff val="15000"/>
                </a:sysClr>
              </a:solidFill>
              <a:effectLst/>
              <a:uLnTx/>
              <a:uFillTx/>
              <a:latin typeface="Open Sans" panose="020B0606030504020204" pitchFamily="34" charset="0"/>
            </a:endParaRPr>
          </a:p>
        </p:txBody>
      </p:sp>
      <p:sp>
        <p:nvSpPr>
          <p:cNvPr id="2" name="Rectangle 1">
            <a:extLst>
              <a:ext uri="{FF2B5EF4-FFF2-40B4-BE49-F238E27FC236}">
                <a16:creationId xmlns:a16="http://schemas.microsoft.com/office/drawing/2014/main" xmlns="" id="{538ABE0F-0D0C-4C15-A99E-763C709FFFE5}"/>
              </a:ext>
            </a:extLst>
          </p:cNvPr>
          <p:cNvSpPr/>
          <p:nvPr/>
        </p:nvSpPr>
        <p:spPr>
          <a:xfrm>
            <a:off x="4660831" y="3075057"/>
            <a:ext cx="2870338" cy="707886"/>
          </a:xfrm>
          <a:prstGeom prst="rect">
            <a:avLst/>
          </a:prstGeom>
        </p:spPr>
        <p:txBody>
          <a:bodyPr wrap="none">
            <a:spAutoFit/>
          </a:bodyPr>
          <a:lstStyle/>
          <a:p>
            <a:pPr algn="ctr"/>
            <a:r>
              <a:rPr lang="en-US" sz="4000" b="1" dirty="0">
                <a:solidFill>
                  <a:srgbClr val="C00000"/>
                </a:solidFill>
              </a:rPr>
              <a:t>84% said yes</a:t>
            </a:r>
          </a:p>
        </p:txBody>
      </p:sp>
    </p:spTree>
    <p:extLst>
      <p:ext uri="{BB962C8B-B14F-4D97-AF65-F5344CB8AC3E}">
        <p14:creationId xmlns:p14="http://schemas.microsoft.com/office/powerpoint/2010/main" val="2124508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xmlns="" id="{A3F3FE2C-02BA-4C66-B2D8-16929E50BEAE}"/>
              </a:ext>
            </a:extLst>
          </p:cNvPr>
          <p:cNvGrpSpPr/>
          <p:nvPr/>
        </p:nvGrpSpPr>
        <p:grpSpPr>
          <a:xfrm>
            <a:off x="469558" y="1778739"/>
            <a:ext cx="10093991" cy="4025192"/>
            <a:chOff x="-1192988" y="1885617"/>
            <a:chExt cx="10093991" cy="4025192"/>
          </a:xfrm>
        </p:grpSpPr>
        <p:pic>
          <p:nvPicPr>
            <p:cNvPr id="3" name="Picture 2">
              <a:extLst>
                <a:ext uri="{FF2B5EF4-FFF2-40B4-BE49-F238E27FC236}">
                  <a16:creationId xmlns:a16="http://schemas.microsoft.com/office/drawing/2014/main" xmlns="" id="{6AC93B5F-28F3-44D2-80D0-ABF2AA0B2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8220" y="1885617"/>
              <a:ext cx="4172783" cy="4025192"/>
            </a:xfrm>
            <a:prstGeom prst="rect">
              <a:avLst/>
            </a:prstGeom>
          </p:spPr>
        </p:pic>
        <p:sp>
          <p:nvSpPr>
            <p:cNvPr id="4" name="TextBox 3">
              <a:extLst>
                <a:ext uri="{FF2B5EF4-FFF2-40B4-BE49-F238E27FC236}">
                  <a16:creationId xmlns:a16="http://schemas.microsoft.com/office/drawing/2014/main" xmlns="" id="{48441B7D-8130-4322-8AEE-6872776BAC35}"/>
                </a:ext>
              </a:extLst>
            </p:cNvPr>
            <p:cNvSpPr txBox="1"/>
            <p:nvPr/>
          </p:nvSpPr>
          <p:spPr>
            <a:xfrm>
              <a:off x="-1192988" y="3396387"/>
              <a:ext cx="5921208" cy="11851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6789" tIns="26789" rIns="26789" bIns="26789" numCol="1" spcCol="38100" rtlCol="0" anchor="ctr">
              <a:spAutoFit/>
            </a:bodyPr>
            <a:lstStyle/>
            <a:p>
              <a:pPr algn="l"/>
              <a:r>
                <a:rPr lang="en-US" sz="2400" dirty="0">
                  <a:ea typeface="Arial" charset="0"/>
                  <a:cs typeface="Arial" charset="0"/>
                </a:rPr>
                <a:t>When team members are </a:t>
              </a:r>
              <a:r>
                <a:rPr lang="en-US" sz="2400" b="1" dirty="0">
                  <a:solidFill>
                    <a:srgbClr val="C00000"/>
                  </a:solidFill>
                  <a:ea typeface="Georgia" charset="0"/>
                  <a:cs typeface="Georgia" charset="0"/>
                </a:rPr>
                <a:t>genuinely transparent and honest </a:t>
              </a:r>
              <a:r>
                <a:rPr lang="en-US" sz="2400" dirty="0">
                  <a:ea typeface="Arial" charset="0"/>
                  <a:cs typeface="Arial" charset="0"/>
                </a:rPr>
                <a:t>with one another, they are able to build vulnerability-based trust</a:t>
              </a:r>
              <a:r>
                <a:rPr lang="en-US" sz="2550" dirty="0">
                  <a:latin typeface="Arial" charset="0"/>
                  <a:ea typeface="Arial" charset="0"/>
                  <a:cs typeface="Arial" charset="0"/>
                </a:rPr>
                <a:t>.</a:t>
              </a:r>
            </a:p>
          </p:txBody>
        </p:sp>
      </p:grpSp>
      <p:sp>
        <p:nvSpPr>
          <p:cNvPr id="7" name="Title 6">
            <a:extLst>
              <a:ext uri="{FF2B5EF4-FFF2-40B4-BE49-F238E27FC236}">
                <a16:creationId xmlns:a16="http://schemas.microsoft.com/office/drawing/2014/main" xmlns="" id="{92F096AE-B6A5-479E-9A31-243A5BEB6874}"/>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TRUST </a:t>
            </a:r>
          </a:p>
        </p:txBody>
      </p:sp>
      <p:sp>
        <p:nvSpPr>
          <p:cNvPr id="5" name="Rectangle 4">
            <a:extLst>
              <a:ext uri="{FF2B5EF4-FFF2-40B4-BE49-F238E27FC236}">
                <a16:creationId xmlns:a16="http://schemas.microsoft.com/office/drawing/2014/main" xmlns="" id="{FEDB92D4-7489-412E-BC45-180BBFFEB2FD}"/>
              </a:ext>
            </a:extLst>
          </p:cNvPr>
          <p:cNvSpPr/>
          <p:nvPr/>
        </p:nvSpPr>
        <p:spPr>
          <a:xfrm>
            <a:off x="294766" y="1080048"/>
            <a:ext cx="6096000" cy="1569660"/>
          </a:xfrm>
          <a:prstGeom prst="rect">
            <a:avLst/>
          </a:prstGeom>
        </p:spPr>
        <p:txBody>
          <a:bodyPr>
            <a:spAutoFit/>
          </a:bodyPr>
          <a:lstStyle/>
          <a:p>
            <a:r>
              <a:rPr lang="en-US" sz="2400" b="1" dirty="0">
                <a:solidFill>
                  <a:srgbClr val="C00000"/>
                </a:solidFill>
              </a:rPr>
              <a:t>Confidence</a:t>
            </a:r>
            <a:r>
              <a:rPr lang="en-US" sz="2400" dirty="0"/>
              <a:t> among team members that their peers’ intentions are good, and that there is no reason to be protective or careful around the group.  </a:t>
            </a:r>
          </a:p>
        </p:txBody>
      </p:sp>
    </p:spTree>
    <p:extLst>
      <p:ext uri="{BB962C8B-B14F-4D97-AF65-F5344CB8AC3E}">
        <p14:creationId xmlns:p14="http://schemas.microsoft.com/office/powerpoint/2010/main" val="604215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26E3B0C9-6721-463A-97D8-87E4EC2B58F4}"/>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TRUST </a:t>
            </a:r>
          </a:p>
        </p:txBody>
      </p:sp>
      <p:sp>
        <p:nvSpPr>
          <p:cNvPr id="3" name="TextBox 2">
            <a:extLst>
              <a:ext uri="{FF2B5EF4-FFF2-40B4-BE49-F238E27FC236}">
                <a16:creationId xmlns:a16="http://schemas.microsoft.com/office/drawing/2014/main" xmlns="" id="{173CBBA7-254D-4216-B1E2-05B2E502E998}"/>
              </a:ext>
            </a:extLst>
          </p:cNvPr>
          <p:cNvSpPr txBox="1"/>
          <p:nvPr/>
        </p:nvSpPr>
        <p:spPr>
          <a:xfrm>
            <a:off x="228600" y="1112981"/>
            <a:ext cx="7298473" cy="4632037"/>
          </a:xfrm>
          <a:prstGeom prst="rect">
            <a:avLst/>
          </a:prstGeom>
          <a:noFill/>
        </p:spPr>
        <p:txBody>
          <a:bodyPr wrap="square" rtlCol="0">
            <a:spAutoFit/>
          </a:bodyPr>
          <a:lstStyle/>
          <a:p>
            <a:r>
              <a:rPr lang="en-US" sz="2800" b="1" dirty="0"/>
              <a:t>TEAMS THAT TRUST </a:t>
            </a:r>
          </a:p>
          <a:p>
            <a:endParaRPr lang="en-US" b="1" dirty="0"/>
          </a:p>
          <a:p>
            <a:pPr marL="342900" lvl="0" indent="-342900" fontAlgn="base">
              <a:spcAft>
                <a:spcPts val="1800"/>
              </a:spcAft>
              <a:buClr>
                <a:srgbClr val="C00000"/>
              </a:buClr>
              <a:buSzPct val="60000"/>
              <a:buFont typeface="Wingdings 3" panose="05040102010807070707" pitchFamily="18" charset="2"/>
              <a:buChar char=""/>
            </a:pPr>
            <a:r>
              <a:rPr lang="en-US" kern="0" dirty="0">
                <a:solidFill>
                  <a:prstClr val="black">
                    <a:lumMod val="85000"/>
                    <a:lumOff val="15000"/>
                  </a:prstClr>
                </a:solidFill>
              </a:rPr>
              <a:t>Admit mistakes, recognize weaknesses, and ask for help, and take risks </a:t>
            </a:r>
          </a:p>
          <a:p>
            <a:pPr marL="342900" lvl="0" indent="-342900" fontAlgn="base">
              <a:spcAft>
                <a:spcPts val="1800"/>
              </a:spcAft>
              <a:buClr>
                <a:srgbClr val="C00000"/>
              </a:buClr>
              <a:buSzPct val="60000"/>
              <a:buFont typeface="Wingdings 3" panose="05040102010807070707" pitchFamily="18" charset="2"/>
              <a:buChar char=""/>
            </a:pPr>
            <a:r>
              <a:rPr lang="en-US" kern="0" dirty="0">
                <a:solidFill>
                  <a:prstClr val="black">
                    <a:lumMod val="85000"/>
                    <a:lumOff val="15000"/>
                  </a:prstClr>
                </a:solidFill>
              </a:rPr>
              <a:t>Appreciate and use one another’s skills and experiences</a:t>
            </a:r>
          </a:p>
          <a:p>
            <a:pPr marL="342900" lvl="0" indent="-342900" fontAlgn="base">
              <a:spcAft>
                <a:spcPts val="1800"/>
              </a:spcAft>
              <a:buClr>
                <a:srgbClr val="C00000"/>
              </a:buClr>
              <a:buSzPct val="60000"/>
              <a:buFont typeface="Wingdings 3" panose="05040102010807070707" pitchFamily="18" charset="2"/>
              <a:buChar char=""/>
            </a:pPr>
            <a:r>
              <a:rPr lang="en-US" kern="0" dirty="0">
                <a:solidFill>
                  <a:prstClr val="black">
                    <a:lumMod val="85000"/>
                    <a:lumOff val="15000"/>
                  </a:prstClr>
                </a:solidFill>
              </a:rPr>
              <a:t>Accept questions and input about their areas of responsibility </a:t>
            </a:r>
          </a:p>
          <a:p>
            <a:pPr marL="342900" lvl="0" indent="-342900" fontAlgn="base">
              <a:spcAft>
                <a:spcPts val="1800"/>
              </a:spcAft>
              <a:buClr>
                <a:srgbClr val="C00000"/>
              </a:buClr>
              <a:buSzPct val="60000"/>
              <a:buFont typeface="Wingdings 3" panose="05040102010807070707" pitchFamily="18" charset="2"/>
              <a:buChar char=""/>
            </a:pPr>
            <a:r>
              <a:rPr lang="en-US" kern="0" dirty="0">
                <a:solidFill>
                  <a:prstClr val="black">
                    <a:lumMod val="85000"/>
                    <a:lumOff val="15000"/>
                  </a:prstClr>
                </a:solidFill>
              </a:rPr>
              <a:t>Give one another the benefit of the doubt </a:t>
            </a:r>
          </a:p>
          <a:p>
            <a:pPr marL="342900" lvl="0" indent="-342900" fontAlgn="base">
              <a:spcAft>
                <a:spcPts val="1800"/>
              </a:spcAft>
              <a:buClr>
                <a:srgbClr val="C00000"/>
              </a:buClr>
              <a:buSzPct val="60000"/>
              <a:buFont typeface="Wingdings 3" panose="05040102010807070707" pitchFamily="18" charset="2"/>
              <a:buChar char=""/>
            </a:pPr>
            <a:r>
              <a:rPr lang="en-US" kern="0" dirty="0">
                <a:solidFill>
                  <a:prstClr val="black">
                    <a:lumMod val="85000"/>
                    <a:lumOff val="15000"/>
                  </a:prstClr>
                </a:solidFill>
              </a:rPr>
              <a:t>Focus time and energy on important issues, not politics</a:t>
            </a:r>
          </a:p>
          <a:p>
            <a:pPr marL="342900" lvl="0" indent="-342900" fontAlgn="base">
              <a:spcAft>
                <a:spcPts val="1800"/>
              </a:spcAft>
              <a:buClr>
                <a:srgbClr val="C00000"/>
              </a:buClr>
              <a:buSzPct val="60000"/>
              <a:buFont typeface="Wingdings 3" panose="05040102010807070707" pitchFamily="18" charset="2"/>
              <a:buChar char=""/>
            </a:pPr>
            <a:r>
              <a:rPr lang="en-US" kern="0" dirty="0">
                <a:solidFill>
                  <a:prstClr val="black">
                    <a:lumMod val="85000"/>
                    <a:lumOff val="15000"/>
                  </a:prstClr>
                </a:solidFill>
              </a:rPr>
              <a:t>Offer and accept apologies without hesitation </a:t>
            </a:r>
          </a:p>
          <a:p>
            <a:pPr marL="342900" lvl="0" indent="-342900" fontAlgn="base">
              <a:spcAft>
                <a:spcPts val="1800"/>
              </a:spcAft>
              <a:buClr>
                <a:srgbClr val="C00000"/>
              </a:buClr>
              <a:buSzPct val="60000"/>
              <a:buFont typeface="Wingdings 3" panose="05040102010807070707" pitchFamily="18" charset="2"/>
              <a:buChar char=""/>
            </a:pPr>
            <a:r>
              <a:rPr lang="en-US" kern="0" dirty="0">
                <a:solidFill>
                  <a:prstClr val="black">
                    <a:lumMod val="85000"/>
                    <a:lumOff val="15000"/>
                  </a:prstClr>
                </a:solidFill>
              </a:rPr>
              <a:t>Look forward to meetings and other opportunities to work as a group </a:t>
            </a:r>
          </a:p>
          <a:p>
            <a:pPr lvl="0" fontAlgn="base"/>
            <a:r>
              <a:rPr lang="en-US" dirty="0"/>
              <a:t> </a:t>
            </a:r>
          </a:p>
        </p:txBody>
      </p:sp>
      <p:pic>
        <p:nvPicPr>
          <p:cNvPr id="4" name="Picture 4" descr="Image result for trust cartoon images">
            <a:extLst>
              <a:ext uri="{FF2B5EF4-FFF2-40B4-BE49-F238E27FC236}">
                <a16:creationId xmlns:a16="http://schemas.microsoft.com/office/drawing/2014/main" xmlns="" id="{CE526224-FD74-4AEF-8AD7-6D87E4A223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67" r="27628"/>
          <a:stretch/>
        </p:blipFill>
        <p:spPr bwMode="auto">
          <a:xfrm>
            <a:off x="8460633" y="1691640"/>
            <a:ext cx="2974721" cy="3474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397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B541EFD1-6BB8-431E-9BE1-4D50CDD1F218}"/>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TRUST </a:t>
            </a:r>
          </a:p>
        </p:txBody>
      </p:sp>
      <p:sp>
        <p:nvSpPr>
          <p:cNvPr id="4" name="TextBox 3">
            <a:extLst>
              <a:ext uri="{FF2B5EF4-FFF2-40B4-BE49-F238E27FC236}">
                <a16:creationId xmlns:a16="http://schemas.microsoft.com/office/drawing/2014/main" xmlns="" id="{BD89430C-D29D-45EA-A035-83723BA971B3}"/>
              </a:ext>
            </a:extLst>
          </p:cNvPr>
          <p:cNvSpPr txBox="1"/>
          <p:nvPr/>
        </p:nvSpPr>
        <p:spPr>
          <a:xfrm>
            <a:off x="228600" y="1043731"/>
            <a:ext cx="9307286" cy="3570208"/>
          </a:xfrm>
          <a:prstGeom prst="rect">
            <a:avLst/>
          </a:prstGeom>
          <a:noFill/>
        </p:spPr>
        <p:txBody>
          <a:bodyPr wrap="square" rtlCol="0">
            <a:spAutoFit/>
          </a:bodyPr>
          <a:lstStyle/>
          <a:p>
            <a:r>
              <a:rPr lang="en-US" sz="2800" b="1" dirty="0"/>
              <a:t>TEAMS WITH A LACK OF TRUST</a:t>
            </a:r>
          </a:p>
          <a:p>
            <a:endParaRPr lang="en-US" b="1" dirty="0"/>
          </a:p>
          <a:p>
            <a:pPr marL="285750" indent="-285750">
              <a:buClr>
                <a:srgbClr val="C00000"/>
              </a:buClr>
              <a:buFont typeface="Wingdings 3" panose="05040102010807070707" pitchFamily="18" charset="2"/>
              <a:buChar char=""/>
            </a:pPr>
            <a:r>
              <a:rPr lang="en-US" dirty="0"/>
              <a:t>Conceal their weaknesses and mistakes and manage their behaviors for effect</a:t>
            </a:r>
          </a:p>
          <a:p>
            <a:pPr>
              <a:buClr>
                <a:srgbClr val="C00000"/>
              </a:buClr>
            </a:pPr>
            <a:endParaRPr lang="en-US" dirty="0"/>
          </a:p>
          <a:p>
            <a:pPr marL="285750" indent="-285750">
              <a:buClr>
                <a:srgbClr val="C00000"/>
              </a:buClr>
              <a:buFont typeface="Wingdings 3" panose="05040102010807070707" pitchFamily="18" charset="2"/>
              <a:buChar char=""/>
            </a:pPr>
            <a:r>
              <a:rPr lang="en-US" dirty="0"/>
              <a:t>Hesitate to provide feedback, ask  for or offer help outside their own areas of responsibility </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Jump to conclusions about others without attempting to clarify them </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Fail to recognize other’s skills and experiences and hold grudges </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Avoid meetings and spending time together </a:t>
            </a:r>
          </a:p>
          <a:p>
            <a:pPr marL="285750" indent="-285750">
              <a:buFont typeface="Arial" panose="020B0604020202020204" pitchFamily="34" charset="0"/>
              <a:buChar char="•"/>
            </a:pPr>
            <a:endParaRPr lang="en-US" dirty="0"/>
          </a:p>
        </p:txBody>
      </p:sp>
      <p:grpSp>
        <p:nvGrpSpPr>
          <p:cNvPr id="11" name="Group 10">
            <a:extLst>
              <a:ext uri="{FF2B5EF4-FFF2-40B4-BE49-F238E27FC236}">
                <a16:creationId xmlns:a16="http://schemas.microsoft.com/office/drawing/2014/main" xmlns="" id="{7CC2E9F9-5654-417C-BE5C-3A409B8D7383}"/>
              </a:ext>
            </a:extLst>
          </p:cNvPr>
          <p:cNvGrpSpPr>
            <a:grpSpLocks noChangeAspect="1"/>
          </p:cNvGrpSpPr>
          <p:nvPr/>
        </p:nvGrpSpPr>
        <p:grpSpPr>
          <a:xfrm>
            <a:off x="7924800" y="3655843"/>
            <a:ext cx="3380142" cy="2286000"/>
            <a:chOff x="0" y="0"/>
            <a:chExt cx="7315200" cy="4947793"/>
          </a:xfrm>
        </p:grpSpPr>
        <p:pic>
          <p:nvPicPr>
            <p:cNvPr id="12" name="Picture 11">
              <a:extLst>
                <a:ext uri="{FF2B5EF4-FFF2-40B4-BE49-F238E27FC236}">
                  <a16:creationId xmlns:a16="http://schemas.microsoft.com/office/drawing/2014/main" xmlns="" id="{91A63415-710F-4E37-A687-B7A003D80F8C}"/>
                </a:ext>
              </a:extLst>
            </p:cNvPr>
            <p:cNvPicPr/>
            <p:nvPr/>
          </p:nvPicPr>
          <p:blipFill>
            <a:blip r:embed="rId2"/>
            <a:stretch>
              <a:fillRect/>
            </a:stretch>
          </p:blipFill>
          <p:spPr>
            <a:xfrm>
              <a:off x="0" y="0"/>
              <a:ext cx="7315200" cy="4947793"/>
            </a:xfrm>
            <a:prstGeom prst="rect">
              <a:avLst/>
            </a:prstGeom>
          </p:spPr>
        </p:pic>
        <p:pic>
          <p:nvPicPr>
            <p:cNvPr id="13" name="Picture 12">
              <a:extLst>
                <a:ext uri="{FF2B5EF4-FFF2-40B4-BE49-F238E27FC236}">
                  <a16:creationId xmlns:a16="http://schemas.microsoft.com/office/drawing/2014/main" xmlns="" id="{D2D68CC2-E5AB-4EBD-9E67-B8BB27E20FA5}"/>
                </a:ext>
              </a:extLst>
            </p:cNvPr>
            <p:cNvPicPr/>
            <p:nvPr/>
          </p:nvPicPr>
          <p:blipFill>
            <a:blip r:embed="rId3"/>
            <a:stretch>
              <a:fillRect/>
            </a:stretch>
          </p:blipFill>
          <p:spPr>
            <a:xfrm>
              <a:off x="6286500" y="4594593"/>
              <a:ext cx="914400" cy="251460"/>
            </a:xfrm>
            <a:prstGeom prst="rect">
              <a:avLst/>
            </a:prstGeom>
          </p:spPr>
        </p:pic>
      </p:grpSp>
    </p:spTree>
    <p:extLst>
      <p:ext uri="{BB962C8B-B14F-4D97-AF65-F5344CB8AC3E}">
        <p14:creationId xmlns:p14="http://schemas.microsoft.com/office/powerpoint/2010/main" val="2553089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0933704A-7F35-4C2D-9008-5F5495E2AE80}"/>
              </a:ext>
            </a:extLst>
          </p:cNvPr>
          <p:cNvSpPr txBox="1">
            <a:spLocks/>
          </p:cNvSpPr>
          <p:nvPr/>
        </p:nvSpPr>
        <p:spPr bwMode="auto">
          <a:xfrm>
            <a:off x="228600" y="883548"/>
            <a:ext cx="7696200" cy="523220"/>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sz="2800" i="0" kern="0" dirty="0">
                <a:solidFill>
                  <a:schemeClr val="tx1"/>
                </a:solidFill>
                <a:latin typeface="+mn-lt"/>
              </a:rPr>
              <a:t>THE LEADER’S ROLE IN BUILDING TRUST </a:t>
            </a:r>
          </a:p>
        </p:txBody>
      </p:sp>
      <p:sp>
        <p:nvSpPr>
          <p:cNvPr id="3" name="TextBox 2">
            <a:extLst>
              <a:ext uri="{FF2B5EF4-FFF2-40B4-BE49-F238E27FC236}">
                <a16:creationId xmlns:a16="http://schemas.microsoft.com/office/drawing/2014/main" xmlns="" id="{80AFBF40-EA59-40E2-940B-118AA2E6A389}"/>
              </a:ext>
            </a:extLst>
          </p:cNvPr>
          <p:cNvSpPr txBox="1"/>
          <p:nvPr/>
        </p:nvSpPr>
        <p:spPr>
          <a:xfrm>
            <a:off x="228600" y="1597615"/>
            <a:ext cx="4875028" cy="3992375"/>
          </a:xfrm>
          <a:prstGeom prst="rect">
            <a:avLst/>
          </a:prstGeom>
          <a:noFill/>
        </p:spPr>
        <p:txBody>
          <a:bodyPr wrap="square" rtlCol="0">
            <a:spAutoFit/>
          </a:bodyPr>
          <a:lstStyle/>
          <a:p>
            <a:r>
              <a:rPr lang="en-US" sz="2800" b="1" dirty="0"/>
              <a:t>TOOLS</a:t>
            </a:r>
          </a:p>
          <a:p>
            <a:pPr marL="285750" indent="-285750">
              <a:buClr>
                <a:srgbClr val="C00000"/>
              </a:buClr>
              <a:buFont typeface="Wingdings 3" panose="05040102010807070707" pitchFamily="18" charset="2"/>
              <a:buChar char=""/>
            </a:pPr>
            <a:endParaRPr lang="en-US" b="1" dirty="0"/>
          </a:p>
          <a:p>
            <a:pPr marL="285750" indent="-285750">
              <a:buClr>
                <a:srgbClr val="C00000"/>
              </a:buClr>
              <a:buFont typeface="Wingdings 3" panose="05040102010807070707" pitchFamily="18" charset="2"/>
              <a:buChar char=""/>
            </a:pPr>
            <a:r>
              <a:rPr lang="en-US" dirty="0"/>
              <a:t>Personal Histories </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 Team Effectiveness Exercises </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Personality / Behavioral Preference Profiles</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360-degree feedback </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Experimental Team Exercises </a:t>
            </a:r>
            <a:endParaRPr lang="en-US" dirty="0"/>
          </a:p>
          <a:p>
            <a:pPr marL="285750" indent="-285750">
              <a:buClr>
                <a:srgbClr val="C00000"/>
              </a:buClr>
              <a:buFont typeface="Arial" panose="020B0604020202020204" pitchFamily="34" charset="0"/>
              <a:buChar char="•"/>
            </a:pPr>
            <a:endParaRPr lang="en-US" dirty="0"/>
          </a:p>
          <a:p>
            <a:pPr lvl="0" fontAlgn="base"/>
            <a:r>
              <a:rPr lang="en-US" dirty="0"/>
              <a:t> </a:t>
            </a:r>
          </a:p>
        </p:txBody>
      </p:sp>
      <p:sp>
        <p:nvSpPr>
          <p:cNvPr id="5" name="TextBox 4">
            <a:extLst>
              <a:ext uri="{FF2B5EF4-FFF2-40B4-BE49-F238E27FC236}">
                <a16:creationId xmlns:a16="http://schemas.microsoft.com/office/drawing/2014/main" xmlns="" id="{E91BA29D-12D7-44A0-87B1-C66509725CFB}"/>
              </a:ext>
            </a:extLst>
          </p:cNvPr>
          <p:cNvSpPr txBox="1"/>
          <p:nvPr/>
        </p:nvSpPr>
        <p:spPr>
          <a:xfrm>
            <a:off x="5103628" y="1604516"/>
            <a:ext cx="6404518" cy="3385542"/>
          </a:xfrm>
          <a:prstGeom prst="rect">
            <a:avLst/>
          </a:prstGeom>
          <a:noFill/>
        </p:spPr>
        <p:txBody>
          <a:bodyPr wrap="square" rtlCol="0">
            <a:spAutoFit/>
          </a:bodyPr>
          <a:lstStyle/>
          <a:p>
            <a:r>
              <a:rPr lang="en-US" sz="2800" b="1" dirty="0"/>
              <a:t>ACTIONS</a:t>
            </a:r>
          </a:p>
          <a:p>
            <a:endParaRPr lang="en-US" b="1" dirty="0"/>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Lead by example </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Protect the team by accepting responsibility for team’s mistakes </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Focus on long term success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Quickly resolve problems</a:t>
            </a:r>
          </a:p>
          <a:p>
            <a:pPr marL="285750" indent="-285750">
              <a:buClr>
                <a:srgbClr val="C00000"/>
              </a:buClr>
              <a:buFont typeface="Arial" panose="020B0604020202020204" pitchFamily="34" charset="0"/>
              <a:buChar char="•"/>
            </a:pPr>
            <a:endParaRPr lang="en-US" dirty="0"/>
          </a:p>
          <a:p>
            <a:pPr fontAlgn="base"/>
            <a:r>
              <a:rPr lang="en-US" dirty="0"/>
              <a:t> </a:t>
            </a:r>
          </a:p>
        </p:txBody>
      </p:sp>
      <p:pic>
        <p:nvPicPr>
          <p:cNvPr id="2050" name="Picture 2" descr="Image result for building trust  images">
            <a:extLst>
              <a:ext uri="{FF2B5EF4-FFF2-40B4-BE49-F238E27FC236}">
                <a16:creationId xmlns:a16="http://schemas.microsoft.com/office/drawing/2014/main" xmlns="" id="{C7582A29-B5C4-49FF-A18D-0EDA407C39E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4397333"/>
            <a:ext cx="2470360" cy="1645920"/>
          </a:xfrm>
          <a:prstGeom prst="rect">
            <a:avLst/>
          </a:prstGeom>
          <a:noFill/>
          <a:extLst>
            <a:ext uri="{909E8E84-426E-40DD-AFC4-6F175D3DCCD1}">
              <a14:hiddenFill xmlns:a14="http://schemas.microsoft.com/office/drawing/2010/main">
                <a:solidFill>
                  <a:srgbClr val="FFFFFF"/>
                </a:solidFill>
              </a14:hiddenFill>
            </a:ext>
          </a:extLst>
        </p:spPr>
      </p:pic>
      <p:sp>
        <p:nvSpPr>
          <p:cNvPr id="27" name="Title 6">
            <a:extLst>
              <a:ext uri="{FF2B5EF4-FFF2-40B4-BE49-F238E27FC236}">
                <a16:creationId xmlns:a16="http://schemas.microsoft.com/office/drawing/2014/main" xmlns="" id="{9520F06E-B6F3-4556-A2B4-30F0261A89CC}"/>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TRUST </a:t>
            </a:r>
          </a:p>
        </p:txBody>
      </p:sp>
    </p:spTree>
    <p:extLst>
      <p:ext uri="{BB962C8B-B14F-4D97-AF65-F5344CB8AC3E}">
        <p14:creationId xmlns:p14="http://schemas.microsoft.com/office/powerpoint/2010/main" val="1480005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377C2489-78A7-44F2-A0C0-2B29C0A03FEF}"/>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TRUST </a:t>
            </a:r>
          </a:p>
        </p:txBody>
      </p:sp>
      <p:sp>
        <p:nvSpPr>
          <p:cNvPr id="3" name="Title 6">
            <a:extLst>
              <a:ext uri="{FF2B5EF4-FFF2-40B4-BE49-F238E27FC236}">
                <a16:creationId xmlns:a16="http://schemas.microsoft.com/office/drawing/2014/main" xmlns="" id="{FCA47E03-05BD-4F94-8CDF-ED4D53BDBAFD}"/>
              </a:ext>
            </a:extLst>
          </p:cNvPr>
          <p:cNvSpPr txBox="1">
            <a:spLocks/>
          </p:cNvSpPr>
          <p:nvPr/>
        </p:nvSpPr>
        <p:spPr bwMode="auto">
          <a:xfrm>
            <a:off x="228600" y="883548"/>
            <a:ext cx="7696200" cy="523220"/>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sz="2800" i="0" kern="0" dirty="0">
                <a:solidFill>
                  <a:schemeClr val="tx1"/>
                </a:solidFill>
                <a:latin typeface="+mn-lt"/>
              </a:rPr>
              <a:t>SUGGESTIONS FOR OVERCOMING </a:t>
            </a:r>
            <a:r>
              <a:rPr lang="en-US" sz="2800" i="0" dirty="0">
                <a:solidFill>
                  <a:schemeClr val="tx1"/>
                </a:solidFill>
                <a:latin typeface="+mn-lt"/>
              </a:rPr>
              <a:t>LACK OF TRUST</a:t>
            </a:r>
            <a:endParaRPr lang="en-US" sz="2800" i="0" kern="0" dirty="0">
              <a:solidFill>
                <a:schemeClr val="tx1"/>
              </a:solidFill>
              <a:latin typeface="+mn-lt"/>
            </a:endParaRPr>
          </a:p>
        </p:txBody>
      </p:sp>
      <p:sp>
        <p:nvSpPr>
          <p:cNvPr id="5" name="TextBox 4">
            <a:extLst>
              <a:ext uri="{FF2B5EF4-FFF2-40B4-BE49-F238E27FC236}">
                <a16:creationId xmlns:a16="http://schemas.microsoft.com/office/drawing/2014/main" xmlns="" id="{7D302BCD-8446-4BC5-9CE3-F5BE0F86C8BF}"/>
              </a:ext>
            </a:extLst>
          </p:cNvPr>
          <p:cNvSpPr txBox="1"/>
          <p:nvPr/>
        </p:nvSpPr>
        <p:spPr>
          <a:xfrm>
            <a:off x="228600" y="1145158"/>
            <a:ext cx="10661073" cy="4247317"/>
          </a:xfrm>
          <a:prstGeom prst="rect">
            <a:avLst/>
          </a:prstGeom>
          <a:noFill/>
        </p:spPr>
        <p:txBody>
          <a:bodyPr wrap="square" rtlCol="0">
            <a:spAutoFit/>
          </a:bodyPr>
          <a:lstStyle/>
          <a:p>
            <a:pPr>
              <a:buClr>
                <a:srgbClr val="C00000"/>
              </a:buClr>
            </a:pPr>
            <a:endParaRPr lang="en-US" b="1" dirty="0"/>
          </a:p>
          <a:p>
            <a:pPr marL="285750" indent="-285750">
              <a:buClr>
                <a:srgbClr val="C00000"/>
              </a:buClr>
              <a:buFont typeface="Wingdings 3" panose="05040102010807070707" pitchFamily="18" charset="2"/>
              <a:buChar char=""/>
            </a:pPr>
            <a:r>
              <a:rPr lang="en-US" dirty="0"/>
              <a:t> Personal histories exercise</a:t>
            </a:r>
          </a:p>
          <a:p>
            <a:pPr>
              <a:buClr>
                <a:srgbClr val="C00000"/>
              </a:buClr>
            </a:pPr>
            <a:endParaRPr lang="en-US" dirty="0"/>
          </a:p>
          <a:p>
            <a:pPr marL="285750" indent="-285750">
              <a:buClr>
                <a:srgbClr val="C00000"/>
              </a:buClr>
              <a:buFont typeface="Wingdings 3" panose="05040102010807070707" pitchFamily="18" charset="2"/>
              <a:buChar char=""/>
            </a:pPr>
            <a:r>
              <a:rPr lang="en-US" dirty="0"/>
              <a:t>Team effectiveness exercise -- team members identify the single  most important contribution that each of their peers makes to the  team, as well as one area that they must either improve upon or  eliminate for the good of the team</a:t>
            </a:r>
          </a:p>
          <a:p>
            <a:pPr>
              <a:buClr>
                <a:srgbClr val="C00000"/>
              </a:buClr>
            </a:pPr>
            <a:endParaRPr lang="en-US" dirty="0"/>
          </a:p>
          <a:p>
            <a:pPr marL="285750" indent="-285750">
              <a:buClr>
                <a:srgbClr val="C00000"/>
              </a:buClr>
              <a:buFont typeface="Wingdings 3" panose="05040102010807070707" pitchFamily="18" charset="2"/>
              <a:buChar char=""/>
            </a:pPr>
            <a:r>
              <a:rPr lang="en-US" dirty="0"/>
              <a:t>Personality and behavioral preference tools (e.g., DISC)</a:t>
            </a:r>
          </a:p>
          <a:p>
            <a:pPr>
              <a:buClr>
                <a:srgbClr val="C00000"/>
              </a:buClr>
            </a:pPr>
            <a:endParaRPr lang="en-US" dirty="0"/>
          </a:p>
          <a:p>
            <a:pPr marL="285750" indent="-285750">
              <a:buClr>
                <a:srgbClr val="C00000"/>
              </a:buClr>
              <a:buFont typeface="Wingdings 3" panose="05040102010807070707" pitchFamily="18" charset="2"/>
              <a:buChar char=""/>
            </a:pPr>
            <a:r>
              <a:rPr lang="en-US" dirty="0"/>
              <a:t>Everything DISC 363 or other 360-degree feedback -- (separated from compensation and formal performance evaluation)</a:t>
            </a:r>
          </a:p>
          <a:p>
            <a:pPr>
              <a:buClr>
                <a:srgbClr val="C00000"/>
              </a:buClr>
            </a:pPr>
            <a:endParaRPr lang="en-US" dirty="0"/>
          </a:p>
          <a:p>
            <a:pPr marL="285750" indent="-285750">
              <a:buClr>
                <a:srgbClr val="C00000"/>
              </a:buClr>
              <a:buFont typeface="Wingdings 3" panose="05040102010807070707" pitchFamily="18" charset="2"/>
              <a:buChar char=""/>
            </a:pPr>
            <a:r>
              <a:rPr lang="en-US" dirty="0"/>
              <a:t>Experiential team exercises – building cars, paint ball, </a:t>
            </a:r>
            <a:r>
              <a:rPr lang="en-US" dirty="0" err="1"/>
              <a:t>etc</a:t>
            </a:r>
            <a:endParaRPr lang="en-US" dirty="0"/>
          </a:p>
          <a:p>
            <a:pPr>
              <a:buClr>
                <a:srgbClr val="C00000"/>
              </a:buClr>
            </a:pPr>
            <a:endParaRPr lang="en-US" dirty="0"/>
          </a:p>
          <a:p>
            <a:pPr marL="285750" indent="-285750">
              <a:buClr>
                <a:srgbClr val="C00000"/>
              </a:buClr>
              <a:buFont typeface="Wingdings 3" panose="05040102010807070707" pitchFamily="18" charset="2"/>
              <a:buChar char=""/>
            </a:pPr>
            <a:r>
              <a:rPr lang="en-US" dirty="0"/>
              <a:t>The role of the leader: demonstrate vulnerability first; genuine,  not staged. </a:t>
            </a:r>
          </a:p>
        </p:txBody>
      </p:sp>
      <p:pic>
        <p:nvPicPr>
          <p:cNvPr id="6" name="Picture 5">
            <a:extLst>
              <a:ext uri="{FF2B5EF4-FFF2-40B4-BE49-F238E27FC236}">
                <a16:creationId xmlns:a16="http://schemas.microsoft.com/office/drawing/2014/main" xmlns="" id="{78CB2DE9-8E42-40EC-A8AB-17BBC6AF82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878" y="4902297"/>
            <a:ext cx="1249589" cy="1621089"/>
          </a:xfrm>
          <a:prstGeom prst="rect">
            <a:avLst/>
          </a:prstGeom>
        </p:spPr>
      </p:pic>
    </p:spTree>
    <p:extLst>
      <p:ext uri="{BB962C8B-B14F-4D97-AF65-F5344CB8AC3E}">
        <p14:creationId xmlns:p14="http://schemas.microsoft.com/office/powerpoint/2010/main" val="3740371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200140F5-7D59-49BA-AEA4-7D9D64909A60}"/>
              </a:ext>
            </a:extLst>
          </p:cNvPr>
          <p:cNvSpPr txBox="1">
            <a:spLocks/>
          </p:cNvSpPr>
          <p:nvPr/>
        </p:nvSpPr>
        <p:spPr>
          <a:xfrm>
            <a:off x="228600" y="1104900"/>
            <a:ext cx="7159208"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When there is trust, team members are able to engage in unfiltered, </a:t>
            </a:r>
            <a:r>
              <a:rPr lang="en-US" sz="2400" dirty="0">
                <a:solidFill>
                  <a:srgbClr val="C00000"/>
                </a:solidFill>
              </a:rPr>
              <a:t>constructive debate</a:t>
            </a:r>
            <a:r>
              <a:rPr lang="en-US" sz="2400" dirty="0"/>
              <a:t>. </a:t>
            </a:r>
          </a:p>
          <a:p>
            <a:pPr marL="0" indent="0">
              <a:buFont typeface="Arial" panose="020B0604020202020204" pitchFamily="34" charset="0"/>
              <a:buNone/>
            </a:pPr>
            <a:endParaRPr lang="en-US" sz="2400" b="1" dirty="0"/>
          </a:p>
          <a:p>
            <a:pPr marL="0" indent="0">
              <a:buFont typeface="Arial" panose="020B0604020202020204" pitchFamily="34" charset="0"/>
              <a:buNone/>
            </a:pPr>
            <a:r>
              <a:rPr lang="en-US" sz="2400" b="1" dirty="0">
                <a:solidFill>
                  <a:srgbClr val="C00000"/>
                </a:solidFill>
              </a:rPr>
              <a:t>Healthy conflict </a:t>
            </a:r>
            <a:r>
              <a:rPr lang="en-US" sz="2400" dirty="0"/>
              <a:t>focuses on concepts and ideas to produce the best possible solution.</a:t>
            </a:r>
          </a:p>
          <a:p>
            <a:endParaRPr lang="en-US" dirty="0"/>
          </a:p>
        </p:txBody>
      </p:sp>
      <p:sp>
        <p:nvSpPr>
          <p:cNvPr id="3" name="Title 6">
            <a:extLst>
              <a:ext uri="{FF2B5EF4-FFF2-40B4-BE49-F238E27FC236}">
                <a16:creationId xmlns:a16="http://schemas.microsoft.com/office/drawing/2014/main" xmlns="" id="{3AAF70F6-DA5A-428B-8347-85AE59F1530A}"/>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CONFLICT </a:t>
            </a:r>
          </a:p>
        </p:txBody>
      </p:sp>
      <p:pic>
        <p:nvPicPr>
          <p:cNvPr id="4" name="Picture 3">
            <a:extLst>
              <a:ext uri="{FF2B5EF4-FFF2-40B4-BE49-F238E27FC236}">
                <a16:creationId xmlns:a16="http://schemas.microsoft.com/office/drawing/2014/main" xmlns="" id="{4836F053-251A-4C2C-AC67-62D97D0AD9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1478" y="1873742"/>
            <a:ext cx="4172783" cy="4025192"/>
          </a:xfrm>
          <a:prstGeom prst="rect">
            <a:avLst/>
          </a:prstGeom>
        </p:spPr>
      </p:pic>
      <p:sp>
        <p:nvSpPr>
          <p:cNvPr id="5" name="Shape 71">
            <a:extLst>
              <a:ext uri="{FF2B5EF4-FFF2-40B4-BE49-F238E27FC236}">
                <a16:creationId xmlns:a16="http://schemas.microsoft.com/office/drawing/2014/main" xmlns="" id="{5EA1111D-1D2C-4431-A6C1-FB4C3BB4AF22}"/>
              </a:ext>
            </a:extLst>
          </p:cNvPr>
          <p:cNvSpPr/>
          <p:nvPr/>
        </p:nvSpPr>
        <p:spPr>
          <a:xfrm>
            <a:off x="228600" y="3895244"/>
            <a:ext cx="4975909" cy="1515800"/>
          </a:xfrm>
          <a:prstGeom prst="rect">
            <a:avLst/>
          </a:prstGeom>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p>
            <a:pPr algn="l"/>
            <a:r>
              <a:rPr lang="en-US" sz="2400" dirty="0">
                <a:ea typeface="Arial" charset="0"/>
                <a:cs typeface="Arial" charset="0"/>
              </a:rPr>
              <a:t>“You go to a meeting and you can disagree all you want, but at the end of that meeting you will commit and walk out of the room on the same page.”</a:t>
            </a:r>
          </a:p>
        </p:txBody>
      </p:sp>
      <p:sp>
        <p:nvSpPr>
          <p:cNvPr id="6" name="Rectangle 5">
            <a:extLst>
              <a:ext uri="{FF2B5EF4-FFF2-40B4-BE49-F238E27FC236}">
                <a16:creationId xmlns:a16="http://schemas.microsoft.com/office/drawing/2014/main" xmlns="" id="{A6522E46-95D6-4AC7-B157-CBE9E7C1BCD5}"/>
              </a:ext>
            </a:extLst>
          </p:cNvPr>
          <p:cNvSpPr/>
          <p:nvPr/>
        </p:nvSpPr>
        <p:spPr>
          <a:xfrm>
            <a:off x="228600" y="5199999"/>
            <a:ext cx="1684884" cy="624530"/>
          </a:xfrm>
          <a:prstGeom prst="rect">
            <a:avLst/>
          </a:prstGeom>
        </p:spPr>
        <p:txBody>
          <a:bodyPr wrap="none">
            <a:spAutoFit/>
          </a:bodyPr>
          <a:lstStyle/>
          <a:p>
            <a:pPr algn="ctr">
              <a:lnSpc>
                <a:spcPts val="4875"/>
              </a:lnSpc>
            </a:pPr>
            <a:r>
              <a:rPr lang="en-US" b="1" dirty="0">
                <a:solidFill>
                  <a:srgbClr val="C00000"/>
                </a:solidFill>
                <a:ea typeface="Georgia" charset="0"/>
                <a:cs typeface="Georgia" charset="0"/>
              </a:rPr>
              <a:t>Patrick Lencioni</a:t>
            </a:r>
          </a:p>
        </p:txBody>
      </p:sp>
    </p:spTree>
    <p:extLst>
      <p:ext uri="{BB962C8B-B14F-4D97-AF65-F5344CB8AC3E}">
        <p14:creationId xmlns:p14="http://schemas.microsoft.com/office/powerpoint/2010/main" val="720540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599C44B-7DF4-4018-A13C-2674869DB659}"/>
              </a:ext>
            </a:extLst>
          </p:cNvPr>
          <p:cNvPicPr>
            <a:picLocks noChangeAspect="1"/>
          </p:cNvPicPr>
          <p:nvPr/>
        </p:nvPicPr>
        <p:blipFill rotWithShape="1">
          <a:blip r:embed="rId2"/>
          <a:srcRect t="5952" r="1" b="13597"/>
          <a:stretch/>
        </p:blipFill>
        <p:spPr>
          <a:xfrm>
            <a:off x="1173803" y="1063657"/>
            <a:ext cx="9844393" cy="5029200"/>
          </a:xfrm>
          <a:prstGeom prst="rect">
            <a:avLst/>
          </a:prstGeom>
        </p:spPr>
      </p:pic>
      <p:sp>
        <p:nvSpPr>
          <p:cNvPr id="3" name="Title 6">
            <a:extLst>
              <a:ext uri="{FF2B5EF4-FFF2-40B4-BE49-F238E27FC236}">
                <a16:creationId xmlns:a16="http://schemas.microsoft.com/office/drawing/2014/main" xmlns="" id="{BDA4D9E8-A66B-492B-882D-34AE1B952AD3}"/>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CONFLICT </a:t>
            </a:r>
          </a:p>
        </p:txBody>
      </p:sp>
    </p:spTree>
    <p:extLst>
      <p:ext uri="{BB962C8B-B14F-4D97-AF65-F5344CB8AC3E}">
        <p14:creationId xmlns:p14="http://schemas.microsoft.com/office/powerpoint/2010/main" val="2356550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DISC AND DISC CONFLICT">
            <a:extLst>
              <a:ext uri="{FF2B5EF4-FFF2-40B4-BE49-F238E27FC236}">
                <a16:creationId xmlns:a16="http://schemas.microsoft.com/office/drawing/2014/main" xmlns="" id="{36D57137-F715-4A44-9F51-BF9B76CBDD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778" b="15333"/>
          <a:stretch/>
        </p:blipFill>
        <p:spPr bwMode="auto">
          <a:xfrm>
            <a:off x="1417122" y="1296983"/>
            <a:ext cx="9144000" cy="445008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6">
            <a:extLst>
              <a:ext uri="{FF2B5EF4-FFF2-40B4-BE49-F238E27FC236}">
                <a16:creationId xmlns:a16="http://schemas.microsoft.com/office/drawing/2014/main" xmlns="" id="{152D2BEB-307E-497B-9A75-10EBB0EA196E}"/>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BEHAVIORS IN </a:t>
            </a:r>
            <a:r>
              <a:rPr lang="en-US" i="0" kern="0" dirty="0" err="1">
                <a:solidFill>
                  <a:schemeClr val="tx1"/>
                </a:solidFill>
                <a:latin typeface="+mn-lt"/>
              </a:rPr>
              <a:t>DiSC</a:t>
            </a:r>
            <a:r>
              <a:rPr lang="en-US" i="0" kern="0" dirty="0">
                <a:solidFill>
                  <a:schemeClr val="tx1"/>
                </a:solidFill>
                <a:latin typeface="+mn-lt"/>
              </a:rPr>
              <a:t> CONFLICT </a:t>
            </a:r>
          </a:p>
        </p:txBody>
      </p:sp>
    </p:spTree>
    <p:extLst>
      <p:ext uri="{BB962C8B-B14F-4D97-AF65-F5344CB8AC3E}">
        <p14:creationId xmlns:p14="http://schemas.microsoft.com/office/powerpoint/2010/main" val="13305879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xmlns="" id="{063F11B7-3638-4D99-A0BD-7369C8C9622E}"/>
              </a:ext>
            </a:extLst>
          </p:cNvPr>
          <p:cNvSpPr txBox="1">
            <a:spLocks/>
          </p:cNvSpPr>
          <p:nvPr/>
        </p:nvSpPr>
        <p:spPr bwMode="auto">
          <a:xfrm>
            <a:off x="228600" y="92550"/>
            <a:ext cx="10030522"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CONFLICT: SURVEY ANSWER</a:t>
            </a:r>
          </a:p>
        </p:txBody>
      </p:sp>
      <p:sp>
        <p:nvSpPr>
          <p:cNvPr id="5" name="Content Placeholder 4">
            <a:extLst>
              <a:ext uri="{FF2B5EF4-FFF2-40B4-BE49-F238E27FC236}">
                <a16:creationId xmlns:a16="http://schemas.microsoft.com/office/drawing/2014/main" xmlns="" id="{E0DD9C20-F6B5-487B-B364-AE97524A84FC}"/>
              </a:ext>
            </a:extLst>
          </p:cNvPr>
          <p:cNvSpPr txBox="1">
            <a:spLocks/>
          </p:cNvSpPr>
          <p:nvPr/>
        </p:nvSpPr>
        <p:spPr>
          <a:xfrm>
            <a:off x="2783623" y="1256177"/>
            <a:ext cx="6624754" cy="2061527"/>
          </a:xfrm>
          <a:prstGeom prst="rect">
            <a:avLst/>
          </a:prstGeom>
        </p:spPr>
        <p:txBody>
          <a:bodyPr vert="horz" lIns="91440" tIns="45720" rIns="91440" bIns="45720" rtlCol="0">
            <a:normAutofit/>
          </a:bodyPr>
          <a:lstStyle>
            <a:lvl1pPr marL="342900" indent="-342900" algn="l" rtl="0" eaLnBrk="1" fontAlgn="base" hangingPunct="1">
              <a:spcBef>
                <a:spcPts val="0"/>
              </a:spcBef>
              <a:spcAft>
                <a:spcPts val="1800"/>
              </a:spcAft>
              <a:buClr>
                <a:srgbClr val="C00000"/>
              </a:buClr>
              <a:buSzPct val="60000"/>
              <a:buFont typeface="Wingdings 3" panose="05040102010807070707" pitchFamily="18" charset="2"/>
              <a:buChar char="p"/>
              <a:defRPr sz="2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ts val="0"/>
              </a:spcBef>
              <a:spcAft>
                <a:spcPts val="1200"/>
              </a:spcAft>
              <a:buClr>
                <a:srgbClr val="C00000"/>
              </a:buClr>
              <a:buFont typeface="Arial"/>
              <a:buChar cha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ts val="0"/>
              </a:spcBef>
              <a:spcAft>
                <a:spcPts val="600"/>
              </a:spcAft>
              <a:buFont typeface="Arial"/>
              <a:buChar cha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ts val="0"/>
              </a:spcBef>
              <a:spcAft>
                <a:spcPts val="300"/>
              </a:spcAft>
              <a:buFont typeface="Arial"/>
              <a:buChar cha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ts val="0"/>
              </a:spcBef>
              <a:spcAft>
                <a:spcPts val="300"/>
              </a:spcAft>
              <a:buFont typeface="Arial"/>
              <a:buChar char="•"/>
              <a:defRPr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342900" marR="0" lvl="0" indent="-342900" algn="ctr" defTabSz="914400" rtl="0" eaLnBrk="1" fontAlgn="base" latinLnBrk="0" hangingPunct="1">
              <a:lnSpc>
                <a:spcPct val="100000"/>
              </a:lnSpc>
              <a:spcBef>
                <a:spcPts val="0"/>
              </a:spcBef>
              <a:spcAft>
                <a:spcPts val="1800"/>
              </a:spcAft>
              <a:buClr>
                <a:srgbClr val="C00000"/>
              </a:buClr>
              <a:buSzPct val="60000"/>
              <a:buFont typeface="Wingdings 3" panose="05040102010807070707" pitchFamily="18" charset="2"/>
              <a:buChar char="p"/>
              <a:tabLst/>
              <a:defRPr/>
            </a:pPr>
            <a:endParaRPr kumimoji="0" lang="en-US" sz="2600" b="0" i="0" u="none" strike="noStrike" kern="0" cap="none" spc="0" normalizeH="0" baseline="0" noProof="0" dirty="0">
              <a:ln>
                <a:noFill/>
              </a:ln>
              <a:solidFill>
                <a:sysClr val="windowText" lastClr="000000">
                  <a:lumMod val="85000"/>
                  <a:lumOff val="15000"/>
                </a:sysClr>
              </a:solidFill>
              <a:effectLst/>
              <a:uLnTx/>
              <a:uFillTx/>
              <a:latin typeface="+mn-lt"/>
            </a:endParaRPr>
          </a:p>
        </p:txBody>
      </p:sp>
      <p:sp>
        <p:nvSpPr>
          <p:cNvPr id="6" name="Content Placeholder 4">
            <a:extLst>
              <a:ext uri="{FF2B5EF4-FFF2-40B4-BE49-F238E27FC236}">
                <a16:creationId xmlns:a16="http://schemas.microsoft.com/office/drawing/2014/main" xmlns="" id="{CA7BE0F1-1320-4B14-B4C9-996A52C4D3F8}"/>
              </a:ext>
            </a:extLst>
          </p:cNvPr>
          <p:cNvSpPr txBox="1">
            <a:spLocks/>
          </p:cNvSpPr>
          <p:nvPr/>
        </p:nvSpPr>
        <p:spPr>
          <a:xfrm>
            <a:off x="1473200" y="1287730"/>
            <a:ext cx="9245600" cy="46482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dirty="0"/>
              <a:t>Do you think your workplace would be more effective if people were more frank with their opinions?</a:t>
            </a:r>
          </a:p>
          <a:p>
            <a:pPr marL="0" indent="0" algn="ctr">
              <a:buFont typeface="Arial" panose="020B0604020202020204" pitchFamily="34" charset="0"/>
              <a:buNone/>
            </a:pPr>
            <a:endParaRPr lang="en-US" sz="3600" dirty="0"/>
          </a:p>
          <a:p>
            <a:pPr marL="0" indent="0" algn="ctr">
              <a:buFont typeface="Arial" panose="020B0604020202020204" pitchFamily="34" charset="0"/>
              <a:buNone/>
            </a:pPr>
            <a:r>
              <a:rPr lang="en-US" sz="4000" b="1" dirty="0">
                <a:solidFill>
                  <a:srgbClr val="C00000"/>
                </a:solidFill>
              </a:rPr>
              <a:t>71% said yes</a:t>
            </a:r>
          </a:p>
          <a:p>
            <a:endParaRPr lang="en-US" dirty="0"/>
          </a:p>
        </p:txBody>
      </p:sp>
    </p:spTree>
    <p:extLst>
      <p:ext uri="{BB962C8B-B14F-4D97-AF65-F5344CB8AC3E}">
        <p14:creationId xmlns:p14="http://schemas.microsoft.com/office/powerpoint/2010/main" val="1484284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5438CFEE-BDBF-4D21-88CE-8786C19B296F}"/>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CONFLICT </a:t>
            </a:r>
          </a:p>
        </p:txBody>
      </p:sp>
      <p:sp>
        <p:nvSpPr>
          <p:cNvPr id="3" name="Title 1">
            <a:extLst>
              <a:ext uri="{FF2B5EF4-FFF2-40B4-BE49-F238E27FC236}">
                <a16:creationId xmlns:a16="http://schemas.microsoft.com/office/drawing/2014/main" xmlns="" id="{8583048C-93F4-4882-BB37-48360E472883}"/>
              </a:ext>
            </a:extLst>
          </p:cNvPr>
          <p:cNvSpPr txBox="1">
            <a:spLocks/>
          </p:cNvSpPr>
          <p:nvPr/>
        </p:nvSpPr>
        <p:spPr>
          <a:xfrm>
            <a:off x="0" y="1938102"/>
            <a:ext cx="1219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cs typeface="Arial" panose="020B0604020202020204" pitchFamily="34" charset="0"/>
              </a:rPr>
              <a:t>Destructive Responses</a:t>
            </a:r>
            <a:endParaRPr lang="en-US" baseline="30000" dirty="0">
              <a:latin typeface="+mn-lt"/>
              <a:cs typeface="Arial" panose="020B0604020202020204" pitchFamily="34" charset="0"/>
            </a:endParaRPr>
          </a:p>
        </p:txBody>
      </p:sp>
      <p:pic>
        <p:nvPicPr>
          <p:cNvPr id="5" name="Picture 3" descr="C:\Users\srachmel\AppData\Local\Microsoft\Windows\Temporary Internet Files\Content.Outlook\0WLU9FDV\Destructive2.png">
            <a:extLst>
              <a:ext uri="{FF2B5EF4-FFF2-40B4-BE49-F238E27FC236}">
                <a16:creationId xmlns:a16="http://schemas.microsoft.com/office/drawing/2014/main" xmlns="" id="{08FABBC8-24C4-4CC3-A350-176B9A1BD8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5187" y="3081102"/>
            <a:ext cx="8101626" cy="695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7725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EE2A3-324B-47E4-940D-BB4D5424D75B}"/>
              </a:ext>
            </a:extLst>
          </p:cNvPr>
          <p:cNvSpPr txBox="1">
            <a:spLocks/>
          </p:cNvSpPr>
          <p:nvPr/>
        </p:nvSpPr>
        <p:spPr>
          <a:xfrm>
            <a:off x="0" y="1575206"/>
            <a:ext cx="1219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cs typeface="Arial" panose="020B0604020202020204" pitchFamily="34" charset="0"/>
              </a:rPr>
              <a:t>Changing Your Response</a:t>
            </a:r>
          </a:p>
        </p:txBody>
      </p:sp>
      <p:pic>
        <p:nvPicPr>
          <p:cNvPr id="3" name="Picture 2" descr="C:\Users\srachmel\AppData\Local\Microsoft\Windows\Temporary Internet Files\Content.Outlook\0WLU9FDV\Productive2.png">
            <a:extLst>
              <a:ext uri="{FF2B5EF4-FFF2-40B4-BE49-F238E27FC236}">
                <a16:creationId xmlns:a16="http://schemas.microsoft.com/office/drawing/2014/main" xmlns="" id="{BB57A7A6-CFD1-4525-842E-7002829C50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2718206"/>
            <a:ext cx="8229600" cy="142158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6">
            <a:extLst>
              <a:ext uri="{FF2B5EF4-FFF2-40B4-BE49-F238E27FC236}">
                <a16:creationId xmlns:a16="http://schemas.microsoft.com/office/drawing/2014/main" xmlns="" id="{3C68A649-20D2-4F96-B8EE-3E5D8FF5FD5D}"/>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CONFLICT </a:t>
            </a:r>
          </a:p>
        </p:txBody>
      </p:sp>
    </p:spTree>
    <p:extLst>
      <p:ext uri="{BB962C8B-B14F-4D97-AF65-F5344CB8AC3E}">
        <p14:creationId xmlns:p14="http://schemas.microsoft.com/office/powerpoint/2010/main" val="1684868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F982685-DED3-440D-ABE2-FB16F256ED55}"/>
              </a:ext>
            </a:extLst>
          </p:cNvPr>
          <p:cNvSpPr txBox="1"/>
          <p:nvPr/>
        </p:nvSpPr>
        <p:spPr>
          <a:xfrm>
            <a:off x="228600" y="1043731"/>
            <a:ext cx="9952463" cy="3662541"/>
          </a:xfrm>
          <a:prstGeom prst="rect">
            <a:avLst/>
          </a:prstGeom>
          <a:noFill/>
        </p:spPr>
        <p:txBody>
          <a:bodyPr wrap="square" rtlCol="0">
            <a:spAutoFit/>
          </a:bodyPr>
          <a:lstStyle/>
          <a:p>
            <a:r>
              <a:rPr lang="en-US" sz="2800" b="1" dirty="0"/>
              <a:t>TEAMS THAT EMBRACE CONFLICT</a:t>
            </a:r>
          </a:p>
          <a:p>
            <a:endParaRPr lang="en-US" b="1" dirty="0"/>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Have lively, interesting meetings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Extract and exploit the ideas of all team members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Solve real problems quickly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Minimize politics </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Put critical options on the table for discussion </a:t>
            </a:r>
          </a:p>
          <a:p>
            <a:pPr marL="285750" indent="-285750">
              <a:buClr>
                <a:srgbClr val="C00000"/>
              </a:buClr>
              <a:buFont typeface="Arial" panose="020B0604020202020204" pitchFamily="34" charset="0"/>
              <a:buChar cha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sp>
        <p:nvSpPr>
          <p:cNvPr id="3" name="Title 6">
            <a:extLst>
              <a:ext uri="{FF2B5EF4-FFF2-40B4-BE49-F238E27FC236}">
                <a16:creationId xmlns:a16="http://schemas.microsoft.com/office/drawing/2014/main" xmlns="" id="{76F08092-A3CA-4439-95BD-EA80394160A7}"/>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CONFLICT </a:t>
            </a:r>
          </a:p>
        </p:txBody>
      </p:sp>
      <p:pic>
        <p:nvPicPr>
          <p:cNvPr id="4" name="Picture 3">
            <a:extLst>
              <a:ext uri="{FF2B5EF4-FFF2-40B4-BE49-F238E27FC236}">
                <a16:creationId xmlns:a16="http://schemas.microsoft.com/office/drawing/2014/main" xmlns="" id="{05C5694A-EAFB-4DD0-8491-968E997D7CC3}"/>
              </a:ext>
            </a:extLst>
          </p:cNvPr>
          <p:cNvPicPr>
            <a:picLocks noChangeAspect="1"/>
          </p:cNvPicPr>
          <p:nvPr/>
        </p:nvPicPr>
        <p:blipFill>
          <a:blip r:embed="rId2"/>
          <a:stretch>
            <a:fillRect/>
          </a:stretch>
        </p:blipFill>
        <p:spPr>
          <a:xfrm>
            <a:off x="6032897" y="3426112"/>
            <a:ext cx="5486400" cy="2560320"/>
          </a:xfrm>
          <a:prstGeom prst="rect">
            <a:avLst/>
          </a:prstGeom>
        </p:spPr>
      </p:pic>
    </p:spTree>
    <p:extLst>
      <p:ext uri="{BB962C8B-B14F-4D97-AF65-F5344CB8AC3E}">
        <p14:creationId xmlns:p14="http://schemas.microsoft.com/office/powerpoint/2010/main" val="29308312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60BB0263-6237-4E01-90F9-80B976664360}"/>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CONFLICT </a:t>
            </a:r>
          </a:p>
        </p:txBody>
      </p:sp>
      <p:sp>
        <p:nvSpPr>
          <p:cNvPr id="3" name="TextBox 2">
            <a:extLst>
              <a:ext uri="{FF2B5EF4-FFF2-40B4-BE49-F238E27FC236}">
                <a16:creationId xmlns:a16="http://schemas.microsoft.com/office/drawing/2014/main" xmlns="" id="{ECB2EB3E-06A7-445F-96F2-4FB467BF9E72}"/>
              </a:ext>
            </a:extLst>
          </p:cNvPr>
          <p:cNvSpPr txBox="1"/>
          <p:nvPr/>
        </p:nvSpPr>
        <p:spPr>
          <a:xfrm>
            <a:off x="228600" y="1043731"/>
            <a:ext cx="9952463" cy="3662541"/>
          </a:xfrm>
          <a:prstGeom prst="rect">
            <a:avLst/>
          </a:prstGeom>
          <a:noFill/>
        </p:spPr>
        <p:txBody>
          <a:bodyPr wrap="square" rtlCol="0">
            <a:spAutoFit/>
          </a:bodyPr>
          <a:lstStyle/>
          <a:p>
            <a:r>
              <a:rPr lang="en-US" sz="2800" b="1" dirty="0"/>
              <a:t>TEAMS WITH A FEAR OF CONFLICT </a:t>
            </a:r>
          </a:p>
          <a:p>
            <a:endParaRPr lang="en-US" b="1" dirty="0"/>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Have boring meetings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Create environments where back-channel politics and personal attacks thrive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Ignore controversial topics that are critical to team success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Fail to tap into all opinions and perspectives of team members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Waste time and energy on posturing and interpersonal risk management </a:t>
            </a:r>
          </a:p>
          <a:p>
            <a:pPr marL="285750" indent="-285750">
              <a:buClr>
                <a:srgbClr val="C00000"/>
              </a:buClr>
              <a:buFont typeface="Arial" panose="020B0604020202020204" pitchFamily="34" charset="0"/>
              <a:buChar cha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4098" name="Picture 2" descr="Image result for work conflict meme">
            <a:extLst>
              <a:ext uri="{FF2B5EF4-FFF2-40B4-BE49-F238E27FC236}">
                <a16:creationId xmlns:a16="http://schemas.microsoft.com/office/drawing/2014/main" xmlns="" id="{B870193E-FCB5-49D4-9A23-1FA743EE33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8888" y="3733960"/>
            <a:ext cx="2651760" cy="1944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2713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F982685-DED3-440D-ABE2-FB16F256ED55}"/>
              </a:ext>
            </a:extLst>
          </p:cNvPr>
          <p:cNvSpPr txBox="1"/>
          <p:nvPr/>
        </p:nvSpPr>
        <p:spPr>
          <a:xfrm>
            <a:off x="228600" y="1705451"/>
            <a:ext cx="4669199" cy="3016210"/>
          </a:xfrm>
          <a:prstGeom prst="rect">
            <a:avLst/>
          </a:prstGeom>
          <a:noFill/>
        </p:spPr>
        <p:txBody>
          <a:bodyPr wrap="square" rtlCol="0">
            <a:spAutoFit/>
          </a:bodyPr>
          <a:lstStyle/>
          <a:p>
            <a:r>
              <a:rPr lang="en-US" sz="2800" b="1" dirty="0"/>
              <a:t>Tools</a:t>
            </a:r>
            <a:endParaRPr lang="en-US" b="1" dirty="0"/>
          </a:p>
          <a:p>
            <a:pPr marL="285750" indent="-285750">
              <a:buClr>
                <a:srgbClr val="C00000"/>
              </a:buClr>
              <a:buFont typeface="Wingdings 3" panose="05040102010807070707" pitchFamily="18" charset="2"/>
              <a:buChar char=""/>
            </a:pPr>
            <a:endParaRPr lang="en-US" b="1" dirty="0"/>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Disagreement “Root Causing”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Courage and Confidence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Personality / Behavioral Preference Profiles </a:t>
            </a:r>
          </a:p>
          <a:p>
            <a:pPr marL="285750" indent="-285750">
              <a:buClr>
                <a:srgbClr val="C00000"/>
              </a:buClr>
              <a:buFont typeface="Arial" panose="020B0604020202020204" pitchFamily="34" charset="0"/>
              <a:buChar cha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sp>
        <p:nvSpPr>
          <p:cNvPr id="3" name="Title 6">
            <a:extLst>
              <a:ext uri="{FF2B5EF4-FFF2-40B4-BE49-F238E27FC236}">
                <a16:creationId xmlns:a16="http://schemas.microsoft.com/office/drawing/2014/main" xmlns="" id="{76F08092-A3CA-4439-95BD-EA80394160A7}"/>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CONFLICT </a:t>
            </a:r>
          </a:p>
        </p:txBody>
      </p:sp>
      <p:sp>
        <p:nvSpPr>
          <p:cNvPr id="5" name="Rectangle 4">
            <a:extLst>
              <a:ext uri="{FF2B5EF4-FFF2-40B4-BE49-F238E27FC236}">
                <a16:creationId xmlns:a16="http://schemas.microsoft.com/office/drawing/2014/main" xmlns="" id="{82272A6E-296F-4937-9C0D-FD6A1246222F}"/>
              </a:ext>
            </a:extLst>
          </p:cNvPr>
          <p:cNvSpPr/>
          <p:nvPr/>
        </p:nvSpPr>
        <p:spPr>
          <a:xfrm>
            <a:off x="228600" y="975015"/>
            <a:ext cx="5457648" cy="523220"/>
          </a:xfrm>
          <a:prstGeom prst="rect">
            <a:avLst/>
          </a:prstGeom>
        </p:spPr>
        <p:txBody>
          <a:bodyPr wrap="none">
            <a:spAutoFit/>
          </a:bodyPr>
          <a:lstStyle/>
          <a:p>
            <a:pPr lvl="0"/>
            <a:r>
              <a:rPr lang="en-US" sz="2800" b="1" dirty="0">
                <a:solidFill>
                  <a:prstClr val="black"/>
                </a:solidFill>
              </a:rPr>
              <a:t>THE LEADER’S ROLE IN EMBRACING</a:t>
            </a:r>
          </a:p>
        </p:txBody>
      </p:sp>
      <p:sp>
        <p:nvSpPr>
          <p:cNvPr id="13" name="TextBox 12">
            <a:extLst>
              <a:ext uri="{FF2B5EF4-FFF2-40B4-BE49-F238E27FC236}">
                <a16:creationId xmlns:a16="http://schemas.microsoft.com/office/drawing/2014/main" xmlns="" id="{18303E7F-7BE8-4E76-9F6B-F3BEB63D0AF3}"/>
              </a:ext>
            </a:extLst>
          </p:cNvPr>
          <p:cNvSpPr txBox="1"/>
          <p:nvPr/>
        </p:nvSpPr>
        <p:spPr>
          <a:xfrm>
            <a:off x="5116139" y="1604891"/>
            <a:ext cx="6847261" cy="4278094"/>
          </a:xfrm>
          <a:prstGeom prst="rect">
            <a:avLst/>
          </a:prstGeom>
          <a:noFill/>
        </p:spPr>
        <p:txBody>
          <a:bodyPr wrap="square" rtlCol="0">
            <a:spAutoFit/>
          </a:bodyPr>
          <a:lstStyle/>
          <a:p>
            <a:r>
              <a:rPr lang="en-US" sz="2800" b="1" dirty="0"/>
              <a:t>Actions</a:t>
            </a:r>
          </a:p>
          <a:p>
            <a:endParaRPr lang="en-US" b="1" dirty="0"/>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Admit that it is ok to have conflict around ideas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Allow conflict resolution to occur naturally as often as possible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During conflicts, remind team that it is healthy and necessary</a:t>
            </a:r>
          </a:p>
          <a:p>
            <a:pPr>
              <a:buClr>
                <a:srgbClr val="C00000"/>
              </a:buCl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Protect team members from harm, by maintaining focus on ideas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Engage in healthy conflict, when necessary, as an example </a:t>
            </a:r>
          </a:p>
          <a:p>
            <a:pPr marL="285750" indent="-285750">
              <a:buClr>
                <a:srgbClr val="C00000"/>
              </a:buClr>
              <a:buFont typeface="Arial" panose="020B0604020202020204" pitchFamily="34" charset="0"/>
              <a:buChar cha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8" name="Picture 7" descr="https://miro.medium.com/max/1000/1*w47euUFT_ktL9iU0MOYHqg.jpeg">
            <a:extLst>
              <a:ext uri="{FF2B5EF4-FFF2-40B4-BE49-F238E27FC236}">
                <a16:creationId xmlns:a16="http://schemas.microsoft.com/office/drawing/2014/main" xmlns="" id="{3B031E16-6E48-4BB4-87B9-AB86D58BB4A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5384" y="3898551"/>
            <a:ext cx="2758913" cy="2286000"/>
          </a:xfrm>
          <a:prstGeom prst="rect">
            <a:avLst/>
          </a:prstGeom>
          <a:noFill/>
          <a:ln>
            <a:noFill/>
          </a:ln>
        </p:spPr>
      </p:pic>
    </p:spTree>
    <p:extLst>
      <p:ext uri="{BB962C8B-B14F-4D97-AF65-F5344CB8AC3E}">
        <p14:creationId xmlns:p14="http://schemas.microsoft.com/office/powerpoint/2010/main" val="11810447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377C2489-78A7-44F2-A0C0-2B29C0A03FEF}"/>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CONFLICT </a:t>
            </a:r>
          </a:p>
        </p:txBody>
      </p:sp>
      <p:sp>
        <p:nvSpPr>
          <p:cNvPr id="3" name="Title 6">
            <a:extLst>
              <a:ext uri="{FF2B5EF4-FFF2-40B4-BE49-F238E27FC236}">
                <a16:creationId xmlns:a16="http://schemas.microsoft.com/office/drawing/2014/main" xmlns="" id="{FCA47E03-05BD-4F94-8CDF-ED4D53BDBAFD}"/>
              </a:ext>
            </a:extLst>
          </p:cNvPr>
          <p:cNvSpPr txBox="1">
            <a:spLocks/>
          </p:cNvSpPr>
          <p:nvPr/>
        </p:nvSpPr>
        <p:spPr bwMode="auto">
          <a:xfrm>
            <a:off x="228600" y="883548"/>
            <a:ext cx="8321634" cy="523220"/>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sz="2800" i="0" kern="0" dirty="0">
                <a:solidFill>
                  <a:schemeClr val="tx1"/>
                </a:solidFill>
                <a:latin typeface="+mn-lt"/>
              </a:rPr>
              <a:t>SUGGESTIONS FOR OVERCOMING FEAR OF CONFLICT</a:t>
            </a:r>
          </a:p>
        </p:txBody>
      </p:sp>
      <p:sp>
        <p:nvSpPr>
          <p:cNvPr id="5" name="TextBox 4">
            <a:extLst>
              <a:ext uri="{FF2B5EF4-FFF2-40B4-BE49-F238E27FC236}">
                <a16:creationId xmlns:a16="http://schemas.microsoft.com/office/drawing/2014/main" xmlns="" id="{7D302BCD-8446-4BC5-9CE3-F5BE0F86C8BF}"/>
              </a:ext>
            </a:extLst>
          </p:cNvPr>
          <p:cNvSpPr txBox="1"/>
          <p:nvPr/>
        </p:nvSpPr>
        <p:spPr>
          <a:xfrm>
            <a:off x="228600" y="1604516"/>
            <a:ext cx="10661073" cy="3139321"/>
          </a:xfrm>
          <a:prstGeom prst="rect">
            <a:avLst/>
          </a:prstGeom>
          <a:noFill/>
        </p:spPr>
        <p:txBody>
          <a:bodyPr wrap="square" rtlCol="0">
            <a:spAutoFit/>
          </a:bodyPr>
          <a:lstStyle/>
          <a:p>
            <a:pPr>
              <a:buClr>
                <a:srgbClr val="C00000"/>
              </a:buClr>
            </a:pPr>
            <a:endParaRPr lang="en-US" b="1" dirty="0"/>
          </a:p>
          <a:p>
            <a:pPr marL="285750" indent="-285750">
              <a:buClr>
                <a:srgbClr val="C00000"/>
              </a:buClr>
              <a:buFont typeface="Wingdings 3" panose="05040102010807070707" pitchFamily="18" charset="2"/>
              <a:buChar char=""/>
            </a:pPr>
            <a:r>
              <a:rPr lang="en-US" dirty="0"/>
              <a:t>Acknowledge that conflict is productive.</a:t>
            </a:r>
          </a:p>
          <a:p>
            <a:pPr>
              <a:buClr>
                <a:srgbClr val="C00000"/>
              </a:buClr>
            </a:pPr>
            <a:endParaRPr lang="en-US" dirty="0"/>
          </a:p>
          <a:p>
            <a:pPr marL="285750" indent="-285750">
              <a:buClr>
                <a:srgbClr val="C00000"/>
              </a:buClr>
              <a:buFont typeface="Wingdings 3" panose="05040102010807070707" pitchFamily="18" charset="2"/>
              <a:buChar char=""/>
            </a:pPr>
            <a:r>
              <a:rPr lang="en-US" dirty="0"/>
              <a:t> Mining – extract disagreements, call out sensitive issues…</a:t>
            </a:r>
          </a:p>
          <a:p>
            <a:pPr>
              <a:buClr>
                <a:srgbClr val="C00000"/>
              </a:buClr>
            </a:pPr>
            <a:endParaRPr lang="en-US" dirty="0"/>
          </a:p>
          <a:p>
            <a:pPr marL="285750" indent="-285750">
              <a:buClr>
                <a:srgbClr val="C00000"/>
              </a:buClr>
              <a:buFont typeface="Wingdings 3" panose="05040102010807070707" pitchFamily="18" charset="2"/>
              <a:buChar char=""/>
            </a:pPr>
            <a:r>
              <a:rPr lang="en-US" dirty="0"/>
              <a:t>Real-time permission – openly state, in the heat of the moment, that this conflict is productive;</a:t>
            </a:r>
          </a:p>
          <a:p>
            <a:pPr>
              <a:buClr>
                <a:srgbClr val="C00000"/>
              </a:buClr>
            </a:pPr>
            <a:r>
              <a:rPr lang="en-US" dirty="0"/>
              <a:t> “it is ok, even good, for us to have this conflict…</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 </a:t>
            </a:r>
            <a:r>
              <a:rPr lang="en-US" b="1" dirty="0"/>
              <a:t>The role of the leader</a:t>
            </a:r>
            <a:r>
              <a:rPr lang="en-US" dirty="0"/>
              <a:t>: practice restraint; allow conflict, and resolution, to occur naturally.</a:t>
            </a:r>
          </a:p>
          <a:p>
            <a:pPr>
              <a:buClr>
                <a:srgbClr val="C00000"/>
              </a:buClr>
            </a:pPr>
            <a:r>
              <a:rPr lang="en-US" dirty="0"/>
              <a:t> (Do not let the {natural} desire to protect members from harm to prematurely interrupt disagreements). </a:t>
            </a:r>
          </a:p>
          <a:p>
            <a:pPr lvl="0" fontAlgn="base"/>
            <a:r>
              <a:rPr lang="en-US" dirty="0"/>
              <a:t> </a:t>
            </a:r>
          </a:p>
        </p:txBody>
      </p:sp>
      <p:pic>
        <p:nvPicPr>
          <p:cNvPr id="8" name="Picture 7">
            <a:extLst>
              <a:ext uri="{FF2B5EF4-FFF2-40B4-BE49-F238E27FC236}">
                <a16:creationId xmlns:a16="http://schemas.microsoft.com/office/drawing/2014/main" xmlns="" id="{0B87A26B-E385-44B7-ACF9-D23612BF2F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398391">
            <a:off x="6076207" y="4703111"/>
            <a:ext cx="1249589" cy="1621089"/>
          </a:xfrm>
          <a:prstGeom prst="rect">
            <a:avLst/>
          </a:prstGeom>
        </p:spPr>
      </p:pic>
    </p:spTree>
    <p:extLst>
      <p:ext uri="{BB962C8B-B14F-4D97-AF65-F5344CB8AC3E}">
        <p14:creationId xmlns:p14="http://schemas.microsoft.com/office/powerpoint/2010/main" val="6851665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7795362B-CBFA-4B99-AEA2-35991C16454B}"/>
              </a:ext>
            </a:extLst>
          </p:cNvPr>
          <p:cNvSpPr txBox="1">
            <a:spLocks/>
          </p:cNvSpPr>
          <p:nvPr/>
        </p:nvSpPr>
        <p:spPr>
          <a:xfrm>
            <a:off x="304800" y="1779319"/>
            <a:ext cx="6321631"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When team members are able to offer opinions and debate ideas, they will be more likely to </a:t>
            </a:r>
            <a:r>
              <a:rPr lang="en-US" sz="2400" b="1" dirty="0">
                <a:solidFill>
                  <a:srgbClr val="C00000"/>
                </a:solidFill>
              </a:rPr>
              <a:t>commit to decisions.</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a:t>It’s not necessary to achieve consensus, but </a:t>
            </a:r>
            <a:r>
              <a:rPr lang="en-US" sz="2400" b="1" dirty="0">
                <a:solidFill>
                  <a:srgbClr val="C00000"/>
                </a:solidFill>
              </a:rPr>
              <a:t>clarity</a:t>
            </a:r>
            <a:r>
              <a:rPr lang="en-US" sz="2400" b="1" dirty="0"/>
              <a:t> </a:t>
            </a:r>
            <a:r>
              <a:rPr lang="en-US" sz="2400" dirty="0"/>
              <a:t>and</a:t>
            </a:r>
            <a:r>
              <a:rPr lang="en-US" sz="2400" b="1" dirty="0"/>
              <a:t> </a:t>
            </a:r>
            <a:r>
              <a:rPr lang="en-US" sz="2400" b="1" dirty="0">
                <a:solidFill>
                  <a:srgbClr val="C00000"/>
                </a:solidFill>
              </a:rPr>
              <a:t>buy-in</a:t>
            </a:r>
            <a:r>
              <a:rPr lang="en-US" sz="2400" dirty="0"/>
              <a:t> are key to commitment.</a:t>
            </a:r>
          </a:p>
          <a:p>
            <a:endParaRPr lang="en-US" dirty="0"/>
          </a:p>
        </p:txBody>
      </p:sp>
      <p:sp>
        <p:nvSpPr>
          <p:cNvPr id="3" name="Title 6">
            <a:extLst>
              <a:ext uri="{FF2B5EF4-FFF2-40B4-BE49-F238E27FC236}">
                <a16:creationId xmlns:a16="http://schemas.microsoft.com/office/drawing/2014/main" xmlns="" id="{35BB5A60-286A-43BE-893D-F75237678190}"/>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COMMITMENT </a:t>
            </a:r>
          </a:p>
        </p:txBody>
      </p:sp>
      <p:pic>
        <p:nvPicPr>
          <p:cNvPr id="4" name="Picture 3">
            <a:extLst>
              <a:ext uri="{FF2B5EF4-FFF2-40B4-BE49-F238E27FC236}">
                <a16:creationId xmlns:a16="http://schemas.microsoft.com/office/drawing/2014/main" xmlns="" id="{60D082F5-B02D-4464-A73E-5C0A1EAEF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918771" y="1779319"/>
            <a:ext cx="4172782" cy="4025192"/>
          </a:xfrm>
          <a:prstGeom prst="rect">
            <a:avLst/>
          </a:prstGeom>
        </p:spPr>
      </p:pic>
    </p:spTree>
    <p:extLst>
      <p:ext uri="{BB962C8B-B14F-4D97-AF65-F5344CB8AC3E}">
        <p14:creationId xmlns:p14="http://schemas.microsoft.com/office/powerpoint/2010/main" val="38541134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8F2DB519-4796-4CC5-97DA-BE5BBDFD71BD}"/>
              </a:ext>
            </a:extLst>
          </p:cNvPr>
          <p:cNvSpPr txBox="1"/>
          <p:nvPr/>
        </p:nvSpPr>
        <p:spPr>
          <a:xfrm>
            <a:off x="228600" y="1031632"/>
            <a:ext cx="8150336" cy="2554545"/>
          </a:xfrm>
          <a:prstGeom prst="rect">
            <a:avLst/>
          </a:prstGeom>
          <a:noFill/>
        </p:spPr>
        <p:txBody>
          <a:bodyPr wrap="square" rtlCol="0">
            <a:spAutoFit/>
          </a:bodyPr>
          <a:lstStyle/>
          <a:p>
            <a:r>
              <a:rPr lang="en-US" sz="2800" b="1" dirty="0"/>
              <a:t> </a:t>
            </a:r>
            <a:r>
              <a:rPr lang="en-US" sz="2800" b="1" dirty="0">
                <a:solidFill>
                  <a:prstClr val="black"/>
                </a:solidFill>
              </a:rPr>
              <a:t>COMMITTED TEAMS </a:t>
            </a:r>
          </a:p>
          <a:p>
            <a:endParaRPr lang="en-US" b="1" dirty="0"/>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Change direction without hesitation or guilt </a:t>
            </a: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Create clarity, direction, and priorities </a:t>
            </a:r>
            <a:r>
              <a:rPr lang="en-US" dirty="0">
                <a:solidFill>
                  <a:srgbClr val="000000"/>
                </a:solidFill>
                <a:uFill>
                  <a:solidFill>
                    <a:srgbClr val="000000"/>
                  </a:solidFill>
                </a:uFill>
                <a:ea typeface="Arial" panose="020B0604020202020204" pitchFamily="34" charset="0"/>
                <a:cs typeface="Arial" panose="020B0604020202020204" pitchFamily="34" charset="0"/>
              </a:rPr>
              <a:t>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Align around common objectives </a:t>
            </a:r>
          </a:p>
          <a:p>
            <a:pPr>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itle 6">
            <a:extLst>
              <a:ext uri="{FF2B5EF4-FFF2-40B4-BE49-F238E27FC236}">
                <a16:creationId xmlns:a16="http://schemas.microsoft.com/office/drawing/2014/main" xmlns="" id="{314E5C7E-808B-493E-AE10-9C0DCCC57E14}"/>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COMMITMENT </a:t>
            </a:r>
          </a:p>
        </p:txBody>
      </p:sp>
      <p:sp>
        <p:nvSpPr>
          <p:cNvPr id="10" name="Rectangle 9">
            <a:extLst>
              <a:ext uri="{FF2B5EF4-FFF2-40B4-BE49-F238E27FC236}">
                <a16:creationId xmlns:a16="http://schemas.microsoft.com/office/drawing/2014/main" xmlns="" id="{DA8B329E-5CC1-4A4A-AE06-EBF4AABB8009}"/>
              </a:ext>
            </a:extLst>
          </p:cNvPr>
          <p:cNvSpPr/>
          <p:nvPr/>
        </p:nvSpPr>
        <p:spPr>
          <a:xfrm>
            <a:off x="5867400" y="1674674"/>
            <a:ext cx="6096000" cy="1754326"/>
          </a:xfrm>
          <a:prstGeom prst="rect">
            <a:avLst/>
          </a:prstGeom>
        </p:spPr>
        <p:txBody>
          <a:bodyPr>
            <a:spAutoFit/>
          </a:bodyPr>
          <a:lstStyle/>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Develop an ability to learn from mistakes </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Take advantage of opportunities before competitors</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Move forward without hesitation </a:t>
            </a:r>
          </a:p>
          <a:p>
            <a:pPr>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9226" name="Picture 10" descr="Image result for commitment">
            <a:extLst>
              <a:ext uri="{FF2B5EF4-FFF2-40B4-BE49-F238E27FC236}">
                <a16:creationId xmlns:a16="http://schemas.microsoft.com/office/drawing/2014/main" xmlns="" id="{833EB876-6B0E-40CF-9BB1-2C2AC85631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036"/>
          <a:stretch/>
        </p:blipFill>
        <p:spPr bwMode="auto">
          <a:xfrm>
            <a:off x="4010025" y="3709733"/>
            <a:ext cx="3714750" cy="245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951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xmlns="" id="{58266557-E825-4600-9C48-72BF415CC166}"/>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COMMITMENT </a:t>
            </a:r>
          </a:p>
        </p:txBody>
      </p:sp>
      <p:sp>
        <p:nvSpPr>
          <p:cNvPr id="11" name="TextBox 10">
            <a:extLst>
              <a:ext uri="{FF2B5EF4-FFF2-40B4-BE49-F238E27FC236}">
                <a16:creationId xmlns:a16="http://schemas.microsoft.com/office/drawing/2014/main" xmlns="" id="{FFEE1FFB-383A-45C2-9B30-2AA5692E989A}"/>
              </a:ext>
            </a:extLst>
          </p:cNvPr>
          <p:cNvSpPr txBox="1"/>
          <p:nvPr/>
        </p:nvSpPr>
        <p:spPr>
          <a:xfrm>
            <a:off x="226894" y="1131668"/>
            <a:ext cx="8311464" cy="4678204"/>
          </a:xfrm>
          <a:prstGeom prst="rect">
            <a:avLst/>
          </a:prstGeom>
          <a:noFill/>
        </p:spPr>
        <p:txBody>
          <a:bodyPr wrap="square" rtlCol="0">
            <a:spAutoFit/>
          </a:bodyPr>
          <a:lstStyle/>
          <a:p>
            <a:r>
              <a:rPr lang="en-US" sz="2800" b="1" dirty="0"/>
              <a:t> </a:t>
            </a:r>
            <a:r>
              <a:rPr lang="en-US" sz="2800" b="1" dirty="0">
                <a:solidFill>
                  <a:prstClr val="black"/>
                </a:solidFill>
              </a:rPr>
              <a:t>TEAMS WITH A LACK OF COMMITMENT </a:t>
            </a:r>
          </a:p>
          <a:p>
            <a:endParaRPr lang="en-US" b="1" dirty="0"/>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 Create ambiguity about direction and priorities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Watch windows of opportunity close due to excessive analysis and second-guessing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Breed lack of confidence and fear of failure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Revisit discussions and decisions again and again </a:t>
            </a:r>
          </a:p>
          <a:p>
            <a:pPr marL="285750" indent="-285750">
              <a:buClr>
                <a:srgbClr val="C00000"/>
              </a:buClr>
              <a:buFont typeface="Arial" panose="020B0604020202020204" pitchFamily="34" charset="0"/>
              <a:buChar cha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285750" indent="-285750">
              <a:buClr>
                <a:srgbClr val="C00000"/>
              </a:buClr>
              <a:buFont typeface="Arial" panose="020B0604020202020204" pitchFamily="34" charset="0"/>
              <a:buChar cha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285750" indent="-285750">
              <a:buClr>
                <a:srgbClr val="C00000"/>
              </a:buClr>
              <a:buFont typeface="Arial" panose="020B0604020202020204" pitchFamily="34" charset="0"/>
              <a:buChar cha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285750" indent="-285750">
              <a:buClr>
                <a:srgbClr val="C00000"/>
              </a:buClr>
              <a:buFont typeface="Arial" panose="020B0604020202020204" pitchFamily="34" charset="0"/>
              <a:buChar cha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7170" name="Picture 2" descr="Image result for no commitment">
            <a:extLst>
              <a:ext uri="{FF2B5EF4-FFF2-40B4-BE49-F238E27FC236}">
                <a16:creationId xmlns:a16="http://schemas.microsoft.com/office/drawing/2014/main" xmlns="" id="{A0F97EA0-A57A-440B-B3CE-E9FDE309E9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283" r="24066"/>
          <a:stretch/>
        </p:blipFill>
        <p:spPr bwMode="auto">
          <a:xfrm>
            <a:off x="8834785" y="2495550"/>
            <a:ext cx="1721923" cy="18669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xmlns="" id="{ED99ABB2-3524-4991-AF02-8C87FC065AFB}"/>
              </a:ext>
            </a:extLst>
          </p:cNvPr>
          <p:cNvSpPr/>
          <p:nvPr/>
        </p:nvSpPr>
        <p:spPr>
          <a:xfrm>
            <a:off x="5786785" y="4875080"/>
            <a:ext cx="6096000" cy="1200329"/>
          </a:xfrm>
          <a:prstGeom prst="rect">
            <a:avLst/>
          </a:prstGeom>
        </p:spPr>
        <p:txBody>
          <a:bodyPr>
            <a:spAutoFit/>
          </a:bodyPr>
          <a:lstStyle/>
          <a:p>
            <a:r>
              <a:rPr lang="en-US" dirty="0">
                <a:solidFill>
                  <a:srgbClr val="C00000"/>
                </a:solidFill>
              </a:rPr>
              <a:t>“Even cynics understand that groups of people willing to</a:t>
            </a:r>
            <a:br>
              <a:rPr lang="en-US" dirty="0">
                <a:solidFill>
                  <a:srgbClr val="C00000"/>
                </a:solidFill>
              </a:rPr>
            </a:br>
            <a:r>
              <a:rPr lang="en-US" dirty="0">
                <a:solidFill>
                  <a:srgbClr val="C00000"/>
                </a:solidFill>
              </a:rPr>
              <a:t>put their individual interests aside for the good of the team</a:t>
            </a:r>
            <a:br>
              <a:rPr lang="en-US" dirty="0">
                <a:solidFill>
                  <a:srgbClr val="C00000"/>
                </a:solidFill>
              </a:rPr>
            </a:br>
            <a:r>
              <a:rPr lang="en-US" dirty="0">
                <a:solidFill>
                  <a:srgbClr val="C00000"/>
                </a:solidFill>
              </a:rPr>
              <a:t>will outperform those who do not.”</a:t>
            </a:r>
          </a:p>
          <a:p>
            <a:pPr algn="r"/>
            <a:r>
              <a:rPr lang="en-US" dirty="0">
                <a:solidFill>
                  <a:srgbClr val="C00000"/>
                </a:solidFill>
              </a:rPr>
              <a:t>Patrick Lencioni </a:t>
            </a:r>
          </a:p>
        </p:txBody>
      </p:sp>
    </p:spTree>
    <p:extLst>
      <p:ext uri="{BB962C8B-B14F-4D97-AF65-F5344CB8AC3E}">
        <p14:creationId xmlns:p14="http://schemas.microsoft.com/office/powerpoint/2010/main" val="19385796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F83E1ECE-3BE6-4249-A6B3-802035E5B784}"/>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COMMITMENT </a:t>
            </a:r>
          </a:p>
        </p:txBody>
      </p:sp>
      <p:sp>
        <p:nvSpPr>
          <p:cNvPr id="9" name="TextBox 8">
            <a:extLst>
              <a:ext uri="{FF2B5EF4-FFF2-40B4-BE49-F238E27FC236}">
                <a16:creationId xmlns:a16="http://schemas.microsoft.com/office/drawing/2014/main" xmlns="" id="{1AACB97D-0E98-4F1C-8943-57C3AF5BD624}"/>
              </a:ext>
            </a:extLst>
          </p:cNvPr>
          <p:cNvSpPr txBox="1"/>
          <p:nvPr/>
        </p:nvSpPr>
        <p:spPr>
          <a:xfrm>
            <a:off x="130147" y="1003265"/>
            <a:ext cx="8150336" cy="523220"/>
          </a:xfrm>
          <a:prstGeom prst="rect">
            <a:avLst/>
          </a:prstGeom>
          <a:noFill/>
        </p:spPr>
        <p:txBody>
          <a:bodyPr wrap="square" rtlCol="0">
            <a:spAutoFit/>
          </a:bodyPr>
          <a:lstStyle/>
          <a:p>
            <a:r>
              <a:rPr lang="en-US" sz="2800" b="1" dirty="0"/>
              <a:t> </a:t>
            </a:r>
            <a:r>
              <a:rPr lang="en-US" sz="2800" b="1" dirty="0">
                <a:solidFill>
                  <a:prstClr val="black"/>
                </a:solidFill>
              </a:rPr>
              <a:t>THE LEADER’S ROLE IN GENERATING COMMITMENT </a:t>
            </a:r>
          </a:p>
        </p:txBody>
      </p:sp>
      <p:sp>
        <p:nvSpPr>
          <p:cNvPr id="10" name="TextBox 9">
            <a:extLst>
              <a:ext uri="{FF2B5EF4-FFF2-40B4-BE49-F238E27FC236}">
                <a16:creationId xmlns:a16="http://schemas.microsoft.com/office/drawing/2014/main" xmlns="" id="{EA564C6D-5FDB-4069-8E88-74AB8D6AA274}"/>
              </a:ext>
            </a:extLst>
          </p:cNvPr>
          <p:cNvSpPr txBox="1"/>
          <p:nvPr/>
        </p:nvSpPr>
        <p:spPr>
          <a:xfrm>
            <a:off x="228600" y="1676681"/>
            <a:ext cx="4945566" cy="3847207"/>
          </a:xfrm>
          <a:prstGeom prst="rect">
            <a:avLst/>
          </a:prstGeom>
          <a:noFill/>
        </p:spPr>
        <p:txBody>
          <a:bodyPr wrap="square" rtlCol="0">
            <a:spAutoFit/>
          </a:bodyPr>
          <a:lstStyle/>
          <a:p>
            <a:r>
              <a:rPr lang="en-US" sz="2800" b="1" dirty="0"/>
              <a:t>Tools</a:t>
            </a:r>
          </a:p>
          <a:p>
            <a:endParaRPr lang="en-US" b="1" dirty="0"/>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Delegation in Low-Risk Situations</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Consistent Messaging</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Contingency and Worst-Case Scenario Analysis </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t>Visual management </a:t>
            </a: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319E6CC-8000-4C22-B6C2-C3D29BEE6935}"/>
              </a:ext>
            </a:extLst>
          </p:cNvPr>
          <p:cNvSpPr txBox="1"/>
          <p:nvPr/>
        </p:nvSpPr>
        <p:spPr>
          <a:xfrm>
            <a:off x="6050467" y="1676680"/>
            <a:ext cx="5757746" cy="3847207"/>
          </a:xfrm>
          <a:prstGeom prst="rect">
            <a:avLst/>
          </a:prstGeom>
          <a:noFill/>
        </p:spPr>
        <p:txBody>
          <a:bodyPr wrap="square" rtlCol="0">
            <a:spAutoFit/>
          </a:bodyPr>
          <a:lstStyle/>
          <a:p>
            <a:r>
              <a:rPr lang="en-US" sz="2800" b="1" dirty="0"/>
              <a:t>Actions</a:t>
            </a:r>
          </a:p>
          <a:p>
            <a:endParaRPr lang="en-US" b="1" dirty="0"/>
          </a:p>
          <a:p>
            <a:pPr marL="342900" indent="-34290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Set clear deadlines</a:t>
            </a:r>
          </a:p>
          <a:p>
            <a:pPr marL="342900" indent="-34290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42900" indent="-342900">
              <a:buClr>
                <a:srgbClr val="C00000"/>
              </a:buClr>
              <a:buFont typeface="Wingdings 3" panose="05040102010807070707" pitchFamily="18" charset="2"/>
              <a:buChar char=""/>
            </a:pPr>
            <a:r>
              <a:rPr lang="en-US" dirty="0"/>
              <a:t>Push group for closure of issues </a:t>
            </a:r>
          </a:p>
          <a:p>
            <a:pPr marL="342900" indent="-34290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42900" indent="-342900">
              <a:buClr>
                <a:srgbClr val="C00000"/>
              </a:buClr>
              <a:buFont typeface="Wingdings 3" panose="05040102010807070707" pitchFamily="18" charset="2"/>
              <a:buChar char=""/>
            </a:pPr>
            <a:r>
              <a:rPr lang="en-US" dirty="0"/>
              <a:t>Adhere to accepted schedules </a:t>
            </a:r>
          </a:p>
          <a:p>
            <a:pPr marL="342900" indent="-34290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42900" indent="-342900">
              <a:buClr>
                <a:srgbClr val="C00000"/>
              </a:buClr>
              <a:buFont typeface="Wingdings 3" panose="05040102010807070707" pitchFamily="18" charset="2"/>
              <a:buChar char=""/>
            </a:pPr>
            <a:r>
              <a:rPr lang="en-US" dirty="0"/>
              <a:t>Create certainty through commitment to actions</a:t>
            </a: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11272" name="Picture 8" descr="Image result for commitment">
            <a:extLst>
              <a:ext uri="{FF2B5EF4-FFF2-40B4-BE49-F238E27FC236}">
                <a16:creationId xmlns:a16="http://schemas.microsoft.com/office/drawing/2014/main" xmlns="" id="{B02B8E8B-C407-402D-A91B-0D01A58F53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0869" y="4325450"/>
            <a:ext cx="2880360" cy="192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6407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377C2489-78A7-44F2-A0C0-2B29C0A03FEF}"/>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COMMITMENT </a:t>
            </a:r>
          </a:p>
        </p:txBody>
      </p:sp>
      <p:sp>
        <p:nvSpPr>
          <p:cNvPr id="3" name="Title 6">
            <a:extLst>
              <a:ext uri="{FF2B5EF4-FFF2-40B4-BE49-F238E27FC236}">
                <a16:creationId xmlns:a16="http://schemas.microsoft.com/office/drawing/2014/main" xmlns="" id="{FCA47E03-05BD-4F94-8CDF-ED4D53BDBAFD}"/>
              </a:ext>
            </a:extLst>
          </p:cNvPr>
          <p:cNvSpPr txBox="1">
            <a:spLocks/>
          </p:cNvSpPr>
          <p:nvPr/>
        </p:nvSpPr>
        <p:spPr bwMode="auto">
          <a:xfrm>
            <a:off x="228600" y="883548"/>
            <a:ext cx="9936126" cy="523220"/>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sz="2800" i="0" kern="0" dirty="0">
                <a:solidFill>
                  <a:schemeClr val="tx1"/>
                </a:solidFill>
                <a:latin typeface="+mn-lt"/>
              </a:rPr>
              <a:t>SUGGESTIONS FOR OVERCOMING LACK OF COMMITMENT</a:t>
            </a:r>
          </a:p>
        </p:txBody>
      </p:sp>
      <p:sp>
        <p:nvSpPr>
          <p:cNvPr id="5" name="TextBox 4">
            <a:extLst>
              <a:ext uri="{FF2B5EF4-FFF2-40B4-BE49-F238E27FC236}">
                <a16:creationId xmlns:a16="http://schemas.microsoft.com/office/drawing/2014/main" xmlns="" id="{7D302BCD-8446-4BC5-9CE3-F5BE0F86C8BF}"/>
              </a:ext>
            </a:extLst>
          </p:cNvPr>
          <p:cNvSpPr txBox="1"/>
          <p:nvPr/>
        </p:nvSpPr>
        <p:spPr>
          <a:xfrm>
            <a:off x="228600" y="1604516"/>
            <a:ext cx="11848605" cy="4247317"/>
          </a:xfrm>
          <a:prstGeom prst="rect">
            <a:avLst/>
          </a:prstGeom>
          <a:noFill/>
        </p:spPr>
        <p:txBody>
          <a:bodyPr wrap="square" rtlCol="0">
            <a:spAutoFit/>
          </a:bodyPr>
          <a:lstStyle/>
          <a:p>
            <a:pPr>
              <a:buClr>
                <a:srgbClr val="C00000"/>
              </a:buClr>
            </a:pPr>
            <a:endParaRPr lang="en-US" b="1" dirty="0"/>
          </a:p>
          <a:p>
            <a:pPr marL="285750" indent="-285750">
              <a:buClr>
                <a:srgbClr val="C00000"/>
              </a:buClr>
              <a:buFont typeface="Wingdings 3" panose="05040102010807070707" pitchFamily="18" charset="2"/>
              <a:buChar char=""/>
            </a:pPr>
            <a:r>
              <a:rPr lang="en-US" dirty="0"/>
              <a:t>Recognize the dangers inherent within the desire for consensus and certainty</a:t>
            </a:r>
          </a:p>
          <a:p>
            <a:pPr>
              <a:buClr>
                <a:srgbClr val="C00000"/>
              </a:buClr>
            </a:pPr>
            <a:endParaRPr lang="en-US" dirty="0"/>
          </a:p>
          <a:p>
            <a:pPr marL="285750" indent="-285750">
              <a:buClr>
                <a:srgbClr val="C00000"/>
              </a:buClr>
              <a:buFont typeface="Wingdings 3" panose="05040102010807070707" pitchFamily="18" charset="2"/>
              <a:buChar char=""/>
            </a:pPr>
            <a:r>
              <a:rPr lang="en-US" dirty="0"/>
              <a:t> Cascading messaging – leave meetings clearly aligned with one another</a:t>
            </a:r>
          </a:p>
          <a:p>
            <a:pPr>
              <a:buClr>
                <a:srgbClr val="C00000"/>
              </a:buClr>
            </a:pPr>
            <a:endParaRPr lang="en-US" dirty="0"/>
          </a:p>
          <a:p>
            <a:pPr marL="285750" indent="-285750">
              <a:buClr>
                <a:srgbClr val="C00000"/>
              </a:buClr>
              <a:buFont typeface="Wingdings 3" panose="05040102010807070707" pitchFamily="18" charset="2"/>
              <a:buChar char=""/>
            </a:pPr>
            <a:r>
              <a:rPr lang="en-US" dirty="0"/>
              <a:t>Deadlines – make clear deadlines for when decisions will be made and honor those deadlines with discipline and rigidity</a:t>
            </a:r>
          </a:p>
          <a:p>
            <a:pPr>
              <a:buClr>
                <a:srgbClr val="C00000"/>
              </a:buClr>
            </a:pPr>
            <a:endParaRPr lang="en-US" dirty="0"/>
          </a:p>
          <a:p>
            <a:pPr marL="285750" indent="-285750">
              <a:buClr>
                <a:srgbClr val="C00000"/>
              </a:buClr>
              <a:buFont typeface="Wingdings 3" panose="05040102010807070707" pitchFamily="18" charset="2"/>
              <a:buChar char=""/>
            </a:pPr>
            <a:r>
              <a:rPr lang="en-US" dirty="0"/>
              <a:t> Contingency and worst-case scenario analysis</a:t>
            </a:r>
          </a:p>
          <a:p>
            <a:pPr>
              <a:buClr>
                <a:srgbClr val="C00000"/>
              </a:buClr>
            </a:pPr>
            <a:endParaRPr lang="en-US" dirty="0"/>
          </a:p>
          <a:p>
            <a:pPr marL="285750" indent="-285750">
              <a:buClr>
                <a:srgbClr val="C00000"/>
              </a:buClr>
              <a:buFont typeface="Wingdings 3" panose="05040102010807070707" pitchFamily="18" charset="2"/>
              <a:buChar char=""/>
            </a:pPr>
            <a:r>
              <a:rPr lang="en-US" dirty="0"/>
              <a:t> Low risk exposure therapy – demonstrate decisiveness in relatively low-risk situations</a:t>
            </a:r>
          </a:p>
          <a:p>
            <a:pPr>
              <a:buClr>
                <a:srgbClr val="C00000"/>
              </a:buClr>
            </a:pPr>
            <a:endParaRPr lang="en-US" dirty="0"/>
          </a:p>
          <a:p>
            <a:pPr marL="285750" indent="-285750">
              <a:buClr>
                <a:srgbClr val="C00000"/>
              </a:buClr>
              <a:buFont typeface="Wingdings 3" panose="05040102010807070707" pitchFamily="18" charset="2"/>
              <a:buChar char=""/>
            </a:pPr>
            <a:r>
              <a:rPr lang="en-US" b="1" dirty="0"/>
              <a:t>The role of the leader:</a:t>
            </a:r>
            <a:r>
              <a:rPr lang="en-US" dirty="0"/>
              <a:t> the leader must be comfortable with the prospect of making a decision that</a:t>
            </a:r>
          </a:p>
          <a:p>
            <a:pPr>
              <a:buClr>
                <a:srgbClr val="C00000"/>
              </a:buClr>
            </a:pPr>
            <a:r>
              <a:rPr lang="en-US" dirty="0"/>
              <a:t>ultimately turns out to be wrong. And the leader must be constantly pushing the group for closure around</a:t>
            </a:r>
          </a:p>
          <a:p>
            <a:pPr>
              <a:buClr>
                <a:srgbClr val="C00000"/>
              </a:buClr>
            </a:pPr>
            <a:r>
              <a:rPr lang="en-US" dirty="0"/>
              <a:t> issues, as well as adherence to schedules that the team has set. What the leader cannot do is place too</a:t>
            </a:r>
          </a:p>
          <a:p>
            <a:pPr>
              <a:buClr>
                <a:srgbClr val="C00000"/>
              </a:buClr>
            </a:pPr>
            <a:r>
              <a:rPr lang="en-US" dirty="0"/>
              <a:t> high a premium on certainty or consensus.  </a:t>
            </a:r>
          </a:p>
        </p:txBody>
      </p:sp>
      <p:pic>
        <p:nvPicPr>
          <p:cNvPr id="8" name="Picture 7">
            <a:extLst>
              <a:ext uri="{FF2B5EF4-FFF2-40B4-BE49-F238E27FC236}">
                <a16:creationId xmlns:a16="http://schemas.microsoft.com/office/drawing/2014/main" xmlns="" id="{0B87A26B-E385-44B7-ACF9-D23612BF2F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398391">
            <a:off x="10264878" y="1563789"/>
            <a:ext cx="1249589" cy="1621089"/>
          </a:xfrm>
          <a:prstGeom prst="rect">
            <a:avLst/>
          </a:prstGeom>
        </p:spPr>
      </p:pic>
    </p:spTree>
    <p:extLst>
      <p:ext uri="{BB962C8B-B14F-4D97-AF65-F5344CB8AC3E}">
        <p14:creationId xmlns:p14="http://schemas.microsoft.com/office/powerpoint/2010/main" val="23261052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4C74208F-7463-4C02-9BF0-D16F9C325C07}"/>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COMMITMENT: SURVEY ANSWER </a:t>
            </a:r>
          </a:p>
        </p:txBody>
      </p:sp>
      <p:sp>
        <p:nvSpPr>
          <p:cNvPr id="3" name="Content Placeholder 4">
            <a:extLst>
              <a:ext uri="{FF2B5EF4-FFF2-40B4-BE49-F238E27FC236}">
                <a16:creationId xmlns:a16="http://schemas.microsoft.com/office/drawing/2014/main" xmlns="" id="{CC40C39E-2EA5-46C6-9881-9E5AAABE121B}"/>
              </a:ext>
            </a:extLst>
          </p:cNvPr>
          <p:cNvSpPr txBox="1">
            <a:spLocks/>
          </p:cNvSpPr>
          <p:nvPr/>
        </p:nvSpPr>
        <p:spPr>
          <a:xfrm>
            <a:off x="1148316" y="1066800"/>
            <a:ext cx="9548037" cy="46482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dirty="0"/>
              <a:t>Do you sometimes feel that team projects suffer because people aren’t committed enough?</a:t>
            </a:r>
          </a:p>
          <a:p>
            <a:pPr marL="0" indent="0" algn="ctr">
              <a:buFont typeface="Arial" panose="020B0604020202020204" pitchFamily="34" charset="0"/>
              <a:buNone/>
            </a:pPr>
            <a:endParaRPr lang="en-US" sz="3600" dirty="0"/>
          </a:p>
          <a:p>
            <a:pPr marL="0" indent="0" algn="ctr">
              <a:buFont typeface="Arial" panose="020B0604020202020204" pitchFamily="34" charset="0"/>
              <a:buNone/>
            </a:pPr>
            <a:r>
              <a:rPr lang="en-US" sz="4400" b="1" dirty="0">
                <a:solidFill>
                  <a:srgbClr val="C00000"/>
                </a:solidFill>
              </a:rPr>
              <a:t>86% said yes</a:t>
            </a:r>
          </a:p>
          <a:p>
            <a:endParaRPr lang="en-US" dirty="0"/>
          </a:p>
        </p:txBody>
      </p:sp>
    </p:spTree>
    <p:extLst>
      <p:ext uri="{BB962C8B-B14F-4D97-AF65-F5344CB8AC3E}">
        <p14:creationId xmlns:p14="http://schemas.microsoft.com/office/powerpoint/2010/main" val="30665104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980F62C9-7F34-43AC-8ACD-07A284B32E3B}"/>
              </a:ext>
            </a:extLst>
          </p:cNvPr>
          <p:cNvSpPr txBox="1">
            <a:spLocks/>
          </p:cNvSpPr>
          <p:nvPr/>
        </p:nvSpPr>
        <p:spPr bwMode="auto">
          <a:xfrm>
            <a:off x="228600" y="70247"/>
            <a:ext cx="8681484"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ACTIVITY: CLARITY AND BUY-IN TEACH BACK </a:t>
            </a:r>
          </a:p>
        </p:txBody>
      </p:sp>
      <p:sp>
        <p:nvSpPr>
          <p:cNvPr id="4" name="Content Placeholder 3">
            <a:extLst>
              <a:ext uri="{FF2B5EF4-FFF2-40B4-BE49-F238E27FC236}">
                <a16:creationId xmlns:a16="http://schemas.microsoft.com/office/drawing/2014/main" xmlns="" id="{20FF8DCA-837D-4DA7-88F2-0FCB929E5A2F}"/>
              </a:ext>
            </a:extLst>
          </p:cNvPr>
          <p:cNvSpPr txBox="1">
            <a:spLocks/>
          </p:cNvSpPr>
          <p:nvPr/>
        </p:nvSpPr>
        <p:spPr>
          <a:xfrm>
            <a:off x="1452282" y="1066800"/>
            <a:ext cx="9395012" cy="4885765"/>
          </a:xfrm>
          <a:prstGeom prst="rect">
            <a:avLst/>
          </a:prstGeom>
        </p:spPr>
        <p:txBody>
          <a:bodyPr vert="horz" lIns="91440" tIns="45720" rIns="91440" bIns="45720" rtlCol="0">
            <a:normAutofit/>
          </a:bodyPr>
          <a:lstStyle>
            <a:lvl1pPr marL="342900" indent="-342900" algn="l" rtl="0" eaLnBrk="1" fontAlgn="base" hangingPunct="1">
              <a:spcBef>
                <a:spcPts val="0"/>
              </a:spcBef>
              <a:spcAft>
                <a:spcPts val="1800"/>
              </a:spcAft>
              <a:buClr>
                <a:srgbClr val="C00000"/>
              </a:buClr>
              <a:buSzPct val="60000"/>
              <a:buFont typeface="Wingdings 3" panose="05040102010807070707" pitchFamily="18" charset="2"/>
              <a:buChar char="p"/>
              <a:defRPr sz="2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ts val="0"/>
              </a:spcBef>
              <a:spcAft>
                <a:spcPts val="1200"/>
              </a:spcAft>
              <a:buClr>
                <a:srgbClr val="C00000"/>
              </a:buClr>
              <a:buFont typeface="Arial"/>
              <a:buChar cha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ts val="0"/>
              </a:spcBef>
              <a:spcAft>
                <a:spcPts val="600"/>
              </a:spcAft>
              <a:buFont typeface="Arial"/>
              <a:buChar cha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ts val="0"/>
              </a:spcBef>
              <a:spcAft>
                <a:spcPts val="300"/>
              </a:spcAft>
              <a:buFont typeface="Arial"/>
              <a:buChar cha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ts val="0"/>
              </a:spcBef>
              <a:spcAft>
                <a:spcPts val="300"/>
              </a:spcAft>
              <a:buFont typeface="Arial"/>
              <a:buChar char="•"/>
              <a:defRPr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ts val="0"/>
              </a:spcBef>
              <a:spcAft>
                <a:spcPts val="1200"/>
              </a:spcAft>
              <a:buClr>
                <a:srgbClr val="C00000"/>
              </a:buClr>
              <a:buSzPct val="60000"/>
              <a:buFont typeface="Wingdings 3" panose="05040102010807070707" pitchFamily="18" charset="2"/>
              <a:buNone/>
              <a:tabLst/>
              <a:defRPr/>
            </a:pPr>
            <a:r>
              <a:rPr kumimoji="0" lang="en-US" sz="2800" b="1" i="1" u="none" strike="noStrike" kern="0" cap="none" spc="0" normalizeH="0" baseline="0" noProof="0" dirty="0">
                <a:ln>
                  <a:noFill/>
                </a:ln>
                <a:solidFill>
                  <a:srgbClr val="000000"/>
                </a:solidFill>
                <a:effectLst/>
                <a:uLnTx/>
                <a:uFillTx/>
                <a:latin typeface="+mn-lt"/>
              </a:rPr>
              <a:t>Commitment with Clarity</a:t>
            </a:r>
          </a:p>
          <a:p>
            <a:pPr marL="342900" marR="0" lvl="0" indent="-342900" algn="l" defTabSz="914400" rtl="0" eaLnBrk="1" fontAlgn="base" latinLnBrk="0" hangingPunct="1">
              <a:lnSpc>
                <a:spcPct val="100000"/>
              </a:lnSpc>
              <a:spcBef>
                <a:spcPts val="0"/>
              </a:spcBef>
              <a:spcAft>
                <a:spcPts val="12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How does clarity (or lack of clarity) affect our team?</a:t>
            </a:r>
          </a:p>
          <a:p>
            <a:pPr marL="342900" marR="0" lvl="0" indent="-342900" algn="l" defTabSz="914400" rtl="0" eaLnBrk="1" fontAlgn="base" latinLnBrk="0" hangingPunct="1">
              <a:lnSpc>
                <a:spcPct val="100000"/>
              </a:lnSpc>
              <a:spcBef>
                <a:spcPts val="0"/>
              </a:spcBef>
              <a:spcAft>
                <a:spcPts val="12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Provide an example of a time when the team had clarity or lacked clarity.</a:t>
            </a:r>
          </a:p>
          <a:p>
            <a:pPr marL="342900" marR="0" lvl="0" indent="-342900" algn="l" defTabSz="914400" rtl="0" eaLnBrk="1" fontAlgn="base" latinLnBrk="0" hangingPunct="1">
              <a:lnSpc>
                <a:spcPct val="100000"/>
              </a:lnSpc>
              <a:spcBef>
                <a:spcPts val="0"/>
              </a:spcBef>
              <a:spcAft>
                <a:spcPts val="12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How do the different </a:t>
            </a:r>
            <a:r>
              <a:rPr kumimoji="0" lang="en-US" sz="2400" b="0" i="1" u="none" strike="noStrike" kern="0" cap="none" spc="0" normalizeH="0" baseline="0" noProof="0" dirty="0" err="1">
                <a:ln>
                  <a:noFill/>
                </a:ln>
                <a:solidFill>
                  <a:sysClr val="windowText" lastClr="000000">
                    <a:lumMod val="85000"/>
                    <a:lumOff val="15000"/>
                  </a:sysClr>
                </a:solidFill>
                <a:effectLst/>
                <a:uLnTx/>
                <a:uFillTx/>
                <a:latin typeface="+mn-lt"/>
              </a:rPr>
              <a:t>DiS</a:t>
            </a:r>
            <a:r>
              <a:rPr kumimoji="0" lang="en-US" sz="2400" b="0" i="1" u="none" strike="noStrike" kern="0" cap="none" spc="300" normalizeH="0" baseline="0" noProof="0" dirty="0" err="1">
                <a:ln>
                  <a:noFill/>
                </a:ln>
                <a:solidFill>
                  <a:sysClr val="windowText" lastClr="000000">
                    <a:lumMod val="85000"/>
                    <a:lumOff val="15000"/>
                  </a:sysClr>
                </a:solidFill>
                <a:effectLst/>
                <a:uLnTx/>
                <a:uFillTx/>
                <a:latin typeface="+mn-lt"/>
              </a:rPr>
              <a:t>C</a:t>
            </a:r>
            <a:r>
              <a:rPr kumimoji="0" lang="en-US" sz="2400" b="0" i="0" u="none" strike="noStrike" kern="0" cap="none" spc="300" normalizeH="0" baseline="50000" noProof="0" dirty="0">
                <a:ln>
                  <a:noFill/>
                </a:ln>
                <a:solidFill>
                  <a:sysClr val="windowText" lastClr="000000">
                    <a:lumMod val="85000"/>
                    <a:lumOff val="15000"/>
                  </a:sysClr>
                </a:solidFill>
                <a:effectLst/>
                <a:uLnTx/>
                <a:uFillTx/>
                <a:latin typeface="+mn-lt"/>
              </a:rPr>
              <a:t>®</a:t>
            </a: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 styles respond to a lack of clarity?</a:t>
            </a:r>
          </a:p>
          <a:p>
            <a:pPr marL="0" marR="0" lvl="0" indent="0" algn="l" defTabSz="914400" rtl="0" eaLnBrk="1" fontAlgn="base" latinLnBrk="0" hangingPunct="1">
              <a:lnSpc>
                <a:spcPct val="100000"/>
              </a:lnSpc>
              <a:spcBef>
                <a:spcPts val="1800"/>
              </a:spcBef>
              <a:spcAft>
                <a:spcPts val="1200"/>
              </a:spcAft>
              <a:buClr>
                <a:srgbClr val="C00000"/>
              </a:buClr>
              <a:buSzPct val="60000"/>
              <a:buFont typeface="Wingdings 3" panose="05040102010807070707" pitchFamily="18" charset="2"/>
              <a:buNone/>
              <a:tabLst/>
              <a:defRPr/>
            </a:pPr>
            <a:r>
              <a:rPr kumimoji="0" lang="en-US" sz="2800" b="1" i="1" u="none" strike="noStrike" kern="0" cap="none" spc="0" normalizeH="0" baseline="0" noProof="0" dirty="0">
                <a:ln>
                  <a:noFill/>
                </a:ln>
                <a:solidFill>
                  <a:sysClr val="windowText" lastClr="000000">
                    <a:lumMod val="85000"/>
                    <a:lumOff val="15000"/>
                  </a:sysClr>
                </a:solidFill>
                <a:effectLst/>
                <a:uLnTx/>
                <a:uFillTx/>
                <a:latin typeface="+mn-lt"/>
              </a:rPr>
              <a:t>Commitment with Buy-in</a:t>
            </a:r>
          </a:p>
          <a:p>
            <a:pPr marL="342900" marR="0" lvl="0" indent="-342900" algn="l" defTabSz="914400" rtl="0" eaLnBrk="1" fontAlgn="base" latinLnBrk="0" hangingPunct="1">
              <a:lnSpc>
                <a:spcPct val="100000"/>
              </a:lnSpc>
              <a:spcBef>
                <a:spcPts val="0"/>
              </a:spcBef>
              <a:spcAft>
                <a:spcPts val="12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How effective is this team at gaining buy-in for decisions?</a:t>
            </a:r>
          </a:p>
          <a:p>
            <a:pPr marL="342900" marR="0" lvl="0" indent="-342900" algn="l" defTabSz="914400" rtl="0" eaLnBrk="1" fontAlgn="base" latinLnBrk="0" hangingPunct="1">
              <a:lnSpc>
                <a:spcPct val="100000"/>
              </a:lnSpc>
              <a:spcBef>
                <a:spcPts val="0"/>
              </a:spcBef>
              <a:spcAft>
                <a:spcPts val="12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How strongly does this team value achieving consensus?</a:t>
            </a:r>
          </a:p>
          <a:p>
            <a:pPr marL="342900" marR="0" lvl="0" indent="-342900" algn="l" defTabSz="914400" rtl="0" eaLnBrk="1" fontAlgn="base" latinLnBrk="0" hangingPunct="1">
              <a:lnSpc>
                <a:spcPct val="100000"/>
              </a:lnSpc>
              <a:spcBef>
                <a:spcPts val="0"/>
              </a:spcBef>
              <a:spcAft>
                <a:spcPts val="1200"/>
              </a:spcAft>
              <a:buClr>
                <a:srgbClr val="C00000"/>
              </a:buClr>
              <a:buSzPct val="60000"/>
              <a:buFont typeface="Wingdings 3" panose="05040102010807070707" pitchFamily="18" charset="2"/>
              <a:buChar char="p"/>
              <a:tabLst/>
              <a:defRPr/>
            </a:pP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How do the different </a:t>
            </a:r>
            <a:r>
              <a:rPr kumimoji="0" lang="en-US" sz="2400" b="0" i="1" u="none" strike="noStrike" kern="0" cap="none" spc="0" normalizeH="0" baseline="0" noProof="0" dirty="0" err="1">
                <a:ln>
                  <a:noFill/>
                </a:ln>
                <a:solidFill>
                  <a:sysClr val="windowText" lastClr="000000">
                    <a:lumMod val="85000"/>
                    <a:lumOff val="15000"/>
                  </a:sysClr>
                </a:solidFill>
                <a:effectLst/>
                <a:uLnTx/>
                <a:uFillTx/>
                <a:latin typeface="+mn-lt"/>
              </a:rPr>
              <a:t>DiS</a:t>
            </a:r>
            <a:r>
              <a:rPr kumimoji="0" lang="en-US" sz="2400" b="0" i="1" u="none" strike="noStrike" kern="0" cap="none" spc="300" normalizeH="0" baseline="0" noProof="0" dirty="0" err="1">
                <a:ln>
                  <a:noFill/>
                </a:ln>
                <a:solidFill>
                  <a:sysClr val="windowText" lastClr="000000">
                    <a:lumMod val="85000"/>
                    <a:lumOff val="15000"/>
                  </a:sysClr>
                </a:solidFill>
                <a:effectLst/>
                <a:uLnTx/>
                <a:uFillTx/>
                <a:latin typeface="+mn-lt"/>
              </a:rPr>
              <a:t>C</a:t>
            </a:r>
            <a:r>
              <a:rPr kumimoji="0" lang="en-US" sz="2400" b="0" i="0" u="none" strike="noStrike" kern="0" cap="none" spc="300" normalizeH="0" baseline="50000" noProof="0" dirty="0">
                <a:ln>
                  <a:noFill/>
                </a:ln>
                <a:solidFill>
                  <a:sysClr val="windowText" lastClr="000000">
                    <a:lumMod val="85000"/>
                    <a:lumOff val="15000"/>
                  </a:sysClr>
                </a:solidFill>
                <a:effectLst/>
                <a:uLnTx/>
                <a:uFillTx/>
                <a:latin typeface="+mn-lt"/>
              </a:rPr>
              <a:t>®</a:t>
            </a:r>
            <a:r>
              <a:rPr kumimoji="0" lang="en-US" sz="2400" b="0" i="0" u="none" strike="noStrike" kern="0" cap="none" spc="0" normalizeH="0" baseline="0" noProof="0" dirty="0">
                <a:ln>
                  <a:noFill/>
                </a:ln>
                <a:solidFill>
                  <a:sysClr val="windowText" lastClr="000000">
                    <a:lumMod val="85000"/>
                    <a:lumOff val="15000"/>
                  </a:sysClr>
                </a:solidFill>
                <a:effectLst/>
                <a:uLnTx/>
                <a:uFillTx/>
                <a:latin typeface="+mn-lt"/>
              </a:rPr>
              <a:t> styles approach buying-in?</a:t>
            </a:r>
          </a:p>
        </p:txBody>
      </p:sp>
    </p:spTree>
    <p:extLst>
      <p:ext uri="{BB962C8B-B14F-4D97-AF65-F5344CB8AC3E}">
        <p14:creationId xmlns:p14="http://schemas.microsoft.com/office/powerpoint/2010/main" val="4158431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8F2DB519-4796-4CC5-97DA-BE5BBDFD71BD}"/>
              </a:ext>
            </a:extLst>
          </p:cNvPr>
          <p:cNvSpPr txBox="1"/>
          <p:nvPr/>
        </p:nvSpPr>
        <p:spPr>
          <a:xfrm>
            <a:off x="2020832" y="2013228"/>
            <a:ext cx="8150336" cy="2831544"/>
          </a:xfrm>
          <a:prstGeom prst="rect">
            <a:avLst/>
          </a:prstGeom>
          <a:noFill/>
        </p:spPr>
        <p:txBody>
          <a:bodyPr wrap="square" rtlCol="0">
            <a:spAutoFit/>
          </a:bodyPr>
          <a:lstStyle/>
          <a:p>
            <a:pPr algn="ctr"/>
            <a:r>
              <a:rPr lang="en-US" sz="2800" b="1" dirty="0"/>
              <a:t> </a:t>
            </a:r>
            <a:r>
              <a:rPr lang="en-US" sz="4400" b="1" dirty="0">
                <a:solidFill>
                  <a:prstClr val="black"/>
                </a:solidFill>
              </a:rPr>
              <a:t>What will you as an individual do to help the team achieve either greater clarity or buy-in?</a:t>
            </a:r>
          </a:p>
          <a:p>
            <a:endParaRPr lang="en-US" sz="2800" b="1" dirty="0">
              <a:solidFill>
                <a:prstClr val="black"/>
              </a:solidFill>
            </a:endParaRPr>
          </a:p>
          <a:p>
            <a:pPr>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itle 6">
            <a:extLst>
              <a:ext uri="{FF2B5EF4-FFF2-40B4-BE49-F238E27FC236}">
                <a16:creationId xmlns:a16="http://schemas.microsoft.com/office/drawing/2014/main" xmlns="" id="{314E5C7E-808B-493E-AE10-9C0DCCC57E14}"/>
              </a:ext>
            </a:extLst>
          </p:cNvPr>
          <p:cNvSpPr txBox="1">
            <a:spLocks/>
          </p:cNvSpPr>
          <p:nvPr/>
        </p:nvSpPr>
        <p:spPr bwMode="auto">
          <a:xfrm>
            <a:off x="228599" y="70247"/>
            <a:ext cx="8745279"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COMMITMENT: PERSONAL COMMITMENT </a:t>
            </a:r>
          </a:p>
        </p:txBody>
      </p:sp>
    </p:spTree>
    <p:extLst>
      <p:ext uri="{BB962C8B-B14F-4D97-AF65-F5344CB8AC3E}">
        <p14:creationId xmlns:p14="http://schemas.microsoft.com/office/powerpoint/2010/main" val="13737295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F92D5F09-EE90-49B2-9A79-BF9CE53980AC}"/>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ACCOUNTABILITY </a:t>
            </a:r>
          </a:p>
        </p:txBody>
      </p:sp>
      <p:sp>
        <p:nvSpPr>
          <p:cNvPr id="3" name="Rectangle 2">
            <a:extLst>
              <a:ext uri="{FF2B5EF4-FFF2-40B4-BE49-F238E27FC236}">
                <a16:creationId xmlns:a16="http://schemas.microsoft.com/office/drawing/2014/main" xmlns="" id="{81A413CD-AB3A-454C-961E-1F574B0D6C92}"/>
              </a:ext>
            </a:extLst>
          </p:cNvPr>
          <p:cNvSpPr/>
          <p:nvPr/>
        </p:nvSpPr>
        <p:spPr>
          <a:xfrm>
            <a:off x="228600" y="1845071"/>
            <a:ext cx="6996223" cy="2308324"/>
          </a:xfrm>
          <a:prstGeom prst="rect">
            <a:avLst/>
          </a:prstGeom>
        </p:spPr>
        <p:txBody>
          <a:bodyPr wrap="square">
            <a:spAutoFit/>
          </a:bodyPr>
          <a:lstStyle/>
          <a:p>
            <a:r>
              <a:rPr lang="en-US" sz="2400" dirty="0"/>
              <a:t>When everyone is committed to a clear plan of action, they are better able to hold one another </a:t>
            </a:r>
            <a:r>
              <a:rPr lang="en-US" sz="2400" b="1" dirty="0">
                <a:solidFill>
                  <a:srgbClr val="C00000"/>
                </a:solidFill>
              </a:rPr>
              <a:t>accountable</a:t>
            </a:r>
            <a:r>
              <a:rPr lang="en-US" sz="2400" dirty="0"/>
              <a:t>.</a:t>
            </a:r>
          </a:p>
          <a:p>
            <a:endParaRPr lang="en-US" sz="2400" dirty="0"/>
          </a:p>
          <a:p>
            <a:r>
              <a:rPr lang="en-US" sz="2400" dirty="0"/>
              <a:t>Team members must be willing to </a:t>
            </a:r>
            <a:r>
              <a:rPr lang="en-US" sz="2400" b="1" dirty="0">
                <a:solidFill>
                  <a:srgbClr val="C00000"/>
                </a:solidFill>
              </a:rPr>
              <a:t>call one another </a:t>
            </a:r>
            <a:r>
              <a:rPr lang="en-US" sz="2400" dirty="0"/>
              <a:t>on behavior or performance that isn’t up to agreed-on standards or that hurts the team.</a:t>
            </a:r>
          </a:p>
        </p:txBody>
      </p:sp>
      <p:pic>
        <p:nvPicPr>
          <p:cNvPr id="4" name="Picture 3">
            <a:extLst>
              <a:ext uri="{FF2B5EF4-FFF2-40B4-BE49-F238E27FC236}">
                <a16:creationId xmlns:a16="http://schemas.microsoft.com/office/drawing/2014/main" xmlns="" id="{044892B4-6569-4F3A-A5AE-313B972CC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060" y="2140799"/>
            <a:ext cx="4172782" cy="4025192"/>
          </a:xfrm>
          <a:prstGeom prst="rect">
            <a:avLst/>
          </a:prstGeom>
        </p:spPr>
      </p:pic>
    </p:spTree>
    <p:extLst>
      <p:ext uri="{BB962C8B-B14F-4D97-AF65-F5344CB8AC3E}">
        <p14:creationId xmlns:p14="http://schemas.microsoft.com/office/powerpoint/2010/main" val="31344043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F92D5F09-EE90-49B2-9A79-BF9CE53980AC}"/>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ACCOUNTABILITY: SURVEY ANSWER </a:t>
            </a:r>
          </a:p>
        </p:txBody>
      </p:sp>
      <p:sp>
        <p:nvSpPr>
          <p:cNvPr id="3" name="Content Placeholder 4">
            <a:extLst>
              <a:ext uri="{FF2B5EF4-FFF2-40B4-BE49-F238E27FC236}">
                <a16:creationId xmlns:a16="http://schemas.microsoft.com/office/drawing/2014/main" xmlns="" id="{B58A3FA8-9371-4E9C-9F90-242C90E1B7C8}"/>
              </a:ext>
            </a:extLst>
          </p:cNvPr>
          <p:cNvSpPr txBox="1">
            <a:spLocks/>
          </p:cNvSpPr>
          <p:nvPr/>
        </p:nvSpPr>
        <p:spPr>
          <a:xfrm>
            <a:off x="1473200" y="1104900"/>
            <a:ext cx="9245600" cy="46482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dirty="0"/>
              <a:t>Would your work team be more effective if people were better at holding one another accountable?</a:t>
            </a:r>
          </a:p>
          <a:p>
            <a:pPr marL="0" indent="0" algn="ctr">
              <a:buFont typeface="Arial" panose="020B0604020202020204" pitchFamily="34" charset="0"/>
              <a:buNone/>
            </a:pPr>
            <a:endParaRPr lang="en-US" sz="3600" dirty="0"/>
          </a:p>
          <a:p>
            <a:pPr marL="0" indent="0" algn="ctr">
              <a:buFont typeface="Arial" panose="020B0604020202020204" pitchFamily="34" charset="0"/>
              <a:buNone/>
            </a:pPr>
            <a:r>
              <a:rPr lang="en-US" sz="4000" dirty="0">
                <a:solidFill>
                  <a:srgbClr val="C00000"/>
                </a:solidFill>
              </a:rPr>
              <a:t>89% said yes</a:t>
            </a:r>
          </a:p>
          <a:p>
            <a:endParaRPr lang="en-US" dirty="0"/>
          </a:p>
        </p:txBody>
      </p:sp>
    </p:spTree>
    <p:extLst>
      <p:ext uri="{BB962C8B-B14F-4D97-AF65-F5344CB8AC3E}">
        <p14:creationId xmlns:p14="http://schemas.microsoft.com/office/powerpoint/2010/main" val="35107307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xmlns="" id="{319A18EB-9DBE-44A8-A4C7-A54A17D2DBD9}"/>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ACCOUNTABILITY </a:t>
            </a:r>
          </a:p>
        </p:txBody>
      </p:sp>
      <p:sp>
        <p:nvSpPr>
          <p:cNvPr id="14" name="TextBox 13">
            <a:extLst>
              <a:ext uri="{FF2B5EF4-FFF2-40B4-BE49-F238E27FC236}">
                <a16:creationId xmlns:a16="http://schemas.microsoft.com/office/drawing/2014/main" xmlns="" id="{C0FA2C5B-B997-48CE-AE7D-1DF9C80AED44}"/>
              </a:ext>
            </a:extLst>
          </p:cNvPr>
          <p:cNvSpPr txBox="1"/>
          <p:nvPr/>
        </p:nvSpPr>
        <p:spPr>
          <a:xfrm>
            <a:off x="226894" y="1131668"/>
            <a:ext cx="6196208" cy="3847207"/>
          </a:xfrm>
          <a:prstGeom prst="rect">
            <a:avLst/>
          </a:prstGeom>
          <a:noFill/>
        </p:spPr>
        <p:txBody>
          <a:bodyPr wrap="square" rtlCol="0">
            <a:spAutoFit/>
          </a:bodyPr>
          <a:lstStyle/>
          <a:p>
            <a:r>
              <a:rPr lang="en-US" sz="2800" b="1" dirty="0"/>
              <a:t> </a:t>
            </a:r>
            <a:r>
              <a:rPr lang="en-US" sz="2800" b="1" dirty="0">
                <a:solidFill>
                  <a:prstClr val="black"/>
                </a:solidFill>
              </a:rPr>
              <a:t>ACCOUNTABLE TEAMS </a:t>
            </a:r>
          </a:p>
          <a:p>
            <a:pPr>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t>Ensure that poor performers feel pressure to improve </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t>Identify potential problems quickly by questioning approaches without hesitation</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Establish respect among team members who are held to the same high standards </a:t>
            </a:r>
          </a:p>
          <a:p>
            <a:pPr marL="285750" indent="-285750">
              <a:buClr>
                <a:srgbClr val="C00000"/>
              </a:buClr>
              <a:buFont typeface="Wingdings 3" panose="05040102010807070707" pitchFamily="18" charset="2"/>
              <a:buChar char=""/>
            </a:pPr>
            <a:endParaRPr lang="en-US" dirty="0"/>
          </a:p>
          <a:p>
            <a:pPr marL="285750" indent="-285750">
              <a:buClr>
                <a:srgbClr val="C00000"/>
              </a:buClr>
              <a:buFont typeface="Wingdings 3" panose="05040102010807070707" pitchFamily="18" charset="2"/>
              <a:buChar char=""/>
            </a:pPr>
            <a:r>
              <a:rPr lang="en-US" dirty="0"/>
              <a:t>Avoid excessive bureaucracy around performance management and corrective action </a:t>
            </a: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1026" name="Picture 2" descr="Image result for accountable">
            <a:extLst>
              <a:ext uri="{FF2B5EF4-FFF2-40B4-BE49-F238E27FC236}">
                <a16:creationId xmlns:a16="http://schemas.microsoft.com/office/drawing/2014/main" xmlns="" id="{C037FC40-4CFE-4660-9253-9C1D44FFED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1158" y="1866551"/>
            <a:ext cx="4228653" cy="2377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7462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xmlns="" id="{319A18EB-9DBE-44A8-A4C7-A54A17D2DBD9}"/>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ACCOUNTABILITY </a:t>
            </a:r>
          </a:p>
        </p:txBody>
      </p:sp>
      <p:sp>
        <p:nvSpPr>
          <p:cNvPr id="14" name="TextBox 13">
            <a:extLst>
              <a:ext uri="{FF2B5EF4-FFF2-40B4-BE49-F238E27FC236}">
                <a16:creationId xmlns:a16="http://schemas.microsoft.com/office/drawing/2014/main" xmlns="" id="{C0FA2C5B-B997-48CE-AE7D-1DF9C80AED44}"/>
              </a:ext>
            </a:extLst>
          </p:cNvPr>
          <p:cNvSpPr txBox="1"/>
          <p:nvPr/>
        </p:nvSpPr>
        <p:spPr>
          <a:xfrm>
            <a:off x="226894" y="1131668"/>
            <a:ext cx="5869106" cy="4185761"/>
          </a:xfrm>
          <a:prstGeom prst="rect">
            <a:avLst/>
          </a:prstGeom>
          <a:noFill/>
        </p:spPr>
        <p:txBody>
          <a:bodyPr wrap="square" rtlCol="0">
            <a:spAutoFit/>
          </a:bodyPr>
          <a:lstStyle/>
          <a:p>
            <a:r>
              <a:rPr lang="en-US" sz="2800" b="1" dirty="0"/>
              <a:t> </a:t>
            </a:r>
            <a:r>
              <a:rPr lang="en-US" sz="2800" b="1" dirty="0">
                <a:solidFill>
                  <a:prstClr val="black"/>
                </a:solidFill>
              </a:rPr>
              <a:t>TEAMS THAT AVOID ACCOUNTABILITY </a:t>
            </a:r>
          </a:p>
          <a:p>
            <a:pPr>
              <a:buClr>
                <a:srgbClr val="C00000"/>
              </a:buCl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Create resentment among team members who have high standards of performance</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Encourage mediocrity </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Miss deadlines and key deliverables </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Place burden on leaders to be the sole source of discipline</a:t>
            </a: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uFill>
                <a:solidFill>
                  <a:srgbClr val="000000"/>
                </a:solidFill>
              </a:uFill>
              <a:latin typeface="Calibri" panose="020F0502020204030204" pitchFamily="34" charset="0"/>
              <a:ea typeface="Arial" panose="020B0604020202020204" pitchFamily="34" charset="0"/>
              <a:cs typeface="Arial" panose="020B0604020202020204" pitchFamily="34" charset="0"/>
            </a:endParaRPr>
          </a:p>
        </p:txBody>
      </p:sp>
      <p:pic>
        <p:nvPicPr>
          <p:cNvPr id="14338" name="Picture 2" descr="Image result for avoid accountability">
            <a:extLst>
              <a:ext uri="{FF2B5EF4-FFF2-40B4-BE49-F238E27FC236}">
                <a16:creationId xmlns:a16="http://schemas.microsoft.com/office/drawing/2014/main" xmlns="" id="{1373010A-2B89-4D26-82F1-60181677B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6672" y="2716547"/>
            <a:ext cx="4797175"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9900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F83E1ECE-3BE6-4249-A6B3-802035E5B784}"/>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ACCOUNTABILITY </a:t>
            </a:r>
          </a:p>
        </p:txBody>
      </p:sp>
      <p:sp>
        <p:nvSpPr>
          <p:cNvPr id="9" name="TextBox 8">
            <a:extLst>
              <a:ext uri="{FF2B5EF4-FFF2-40B4-BE49-F238E27FC236}">
                <a16:creationId xmlns:a16="http://schemas.microsoft.com/office/drawing/2014/main" xmlns="" id="{1AACB97D-0E98-4F1C-8943-57C3AF5BD624}"/>
              </a:ext>
            </a:extLst>
          </p:cNvPr>
          <p:cNvSpPr txBox="1"/>
          <p:nvPr/>
        </p:nvSpPr>
        <p:spPr>
          <a:xfrm>
            <a:off x="130147" y="1003265"/>
            <a:ext cx="8969248" cy="523220"/>
          </a:xfrm>
          <a:prstGeom prst="rect">
            <a:avLst/>
          </a:prstGeom>
          <a:noFill/>
        </p:spPr>
        <p:txBody>
          <a:bodyPr wrap="square" rtlCol="0">
            <a:spAutoFit/>
          </a:bodyPr>
          <a:lstStyle/>
          <a:p>
            <a:r>
              <a:rPr lang="en-US" sz="2800" b="1" dirty="0"/>
              <a:t> </a:t>
            </a:r>
            <a:r>
              <a:rPr lang="en-US" sz="2800" b="1" dirty="0">
                <a:solidFill>
                  <a:prstClr val="black"/>
                </a:solidFill>
              </a:rPr>
              <a:t>THE LEADER’S ROLE IN GENERATING ACCOUNTABILITY </a:t>
            </a:r>
          </a:p>
        </p:txBody>
      </p:sp>
      <p:sp>
        <p:nvSpPr>
          <p:cNvPr id="10" name="TextBox 9">
            <a:extLst>
              <a:ext uri="{FF2B5EF4-FFF2-40B4-BE49-F238E27FC236}">
                <a16:creationId xmlns:a16="http://schemas.microsoft.com/office/drawing/2014/main" xmlns="" id="{EA564C6D-5FDB-4069-8E88-74AB8D6AA274}"/>
              </a:ext>
            </a:extLst>
          </p:cNvPr>
          <p:cNvSpPr txBox="1"/>
          <p:nvPr/>
        </p:nvSpPr>
        <p:spPr>
          <a:xfrm>
            <a:off x="228600" y="1542297"/>
            <a:ext cx="4945566" cy="3293209"/>
          </a:xfrm>
          <a:prstGeom prst="rect">
            <a:avLst/>
          </a:prstGeom>
          <a:noFill/>
        </p:spPr>
        <p:txBody>
          <a:bodyPr wrap="square" rtlCol="0">
            <a:spAutoFit/>
          </a:bodyPr>
          <a:lstStyle/>
          <a:p>
            <a:r>
              <a:rPr lang="en-US" sz="2800" b="1" dirty="0"/>
              <a:t>Tools</a:t>
            </a:r>
          </a:p>
          <a:p>
            <a:endParaRPr lang="en-US" b="1" dirty="0"/>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Public goals and standards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Simple and regular progress reviews</a:t>
            </a:r>
          </a:p>
          <a:p>
            <a:pPr>
              <a:buClr>
                <a:srgbClr val="C00000"/>
              </a:buCl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Team-based recognition </a:t>
            </a:r>
          </a:p>
          <a:p>
            <a:pPr>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319E6CC-8000-4C22-B6C2-C3D29BEE6935}"/>
              </a:ext>
            </a:extLst>
          </p:cNvPr>
          <p:cNvSpPr txBox="1"/>
          <p:nvPr/>
        </p:nvSpPr>
        <p:spPr>
          <a:xfrm>
            <a:off x="228600" y="3784260"/>
            <a:ext cx="5757746" cy="2462213"/>
          </a:xfrm>
          <a:prstGeom prst="rect">
            <a:avLst/>
          </a:prstGeom>
          <a:noFill/>
        </p:spPr>
        <p:txBody>
          <a:bodyPr wrap="square" rtlCol="0">
            <a:spAutoFit/>
          </a:bodyPr>
          <a:lstStyle/>
          <a:p>
            <a:r>
              <a:rPr lang="en-US" sz="2800" b="1" dirty="0"/>
              <a:t>Actions</a:t>
            </a:r>
          </a:p>
          <a:p>
            <a:endParaRPr lang="en-US" b="1" dirty="0"/>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Encourage and allow team to serve as the first and primary accountability mechanism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Serve as the ultimate arbiter of discipline when the team fails </a:t>
            </a: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3074" name="Picture 2" descr="Image result for I love accountability">
            <a:extLst>
              <a:ext uri="{FF2B5EF4-FFF2-40B4-BE49-F238E27FC236}">
                <a16:creationId xmlns:a16="http://schemas.microsoft.com/office/drawing/2014/main" xmlns="" id="{8E59EAF9-74E2-4346-B8E9-42A31CB638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08" t="7604" r="11462" b="4963"/>
          <a:stretch/>
        </p:blipFill>
        <p:spPr bwMode="auto">
          <a:xfrm>
            <a:off x="6205656" y="2296396"/>
            <a:ext cx="4147630" cy="22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0408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377C2489-78A7-44F2-A0C0-2B29C0A03FEF}"/>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ACCOUNTABILITY</a:t>
            </a:r>
          </a:p>
        </p:txBody>
      </p:sp>
      <p:sp>
        <p:nvSpPr>
          <p:cNvPr id="3" name="Title 6">
            <a:extLst>
              <a:ext uri="{FF2B5EF4-FFF2-40B4-BE49-F238E27FC236}">
                <a16:creationId xmlns:a16="http://schemas.microsoft.com/office/drawing/2014/main" xmlns="" id="{FCA47E03-05BD-4F94-8CDF-ED4D53BDBAFD}"/>
              </a:ext>
            </a:extLst>
          </p:cNvPr>
          <p:cNvSpPr txBox="1">
            <a:spLocks/>
          </p:cNvSpPr>
          <p:nvPr/>
        </p:nvSpPr>
        <p:spPr bwMode="auto">
          <a:xfrm>
            <a:off x="228599" y="883548"/>
            <a:ext cx="11382153" cy="523220"/>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sz="2800" i="0" kern="0" dirty="0">
                <a:solidFill>
                  <a:schemeClr val="tx1"/>
                </a:solidFill>
                <a:latin typeface="+mn-lt"/>
              </a:rPr>
              <a:t>SUGGESTIONS FOR OVERCOMING AN AVOIDANCE OF ACCOUNTABILITY</a:t>
            </a:r>
          </a:p>
        </p:txBody>
      </p:sp>
      <p:sp>
        <p:nvSpPr>
          <p:cNvPr id="5" name="TextBox 4">
            <a:extLst>
              <a:ext uri="{FF2B5EF4-FFF2-40B4-BE49-F238E27FC236}">
                <a16:creationId xmlns:a16="http://schemas.microsoft.com/office/drawing/2014/main" xmlns="" id="{7D302BCD-8446-4BC5-9CE3-F5BE0F86C8BF}"/>
              </a:ext>
            </a:extLst>
          </p:cNvPr>
          <p:cNvSpPr txBox="1"/>
          <p:nvPr/>
        </p:nvSpPr>
        <p:spPr>
          <a:xfrm>
            <a:off x="228600" y="1604516"/>
            <a:ext cx="10661073" cy="3693319"/>
          </a:xfrm>
          <a:prstGeom prst="rect">
            <a:avLst/>
          </a:prstGeom>
          <a:noFill/>
        </p:spPr>
        <p:txBody>
          <a:bodyPr wrap="square" rtlCol="0">
            <a:spAutoFit/>
          </a:bodyPr>
          <a:lstStyle/>
          <a:p>
            <a:pPr>
              <a:buClr>
                <a:srgbClr val="C00000"/>
              </a:buClr>
            </a:pPr>
            <a:endParaRPr lang="en-US" b="1" dirty="0"/>
          </a:p>
          <a:p>
            <a:pPr marL="285750" indent="-285750">
              <a:buClr>
                <a:srgbClr val="C00000"/>
              </a:buClr>
              <a:buFont typeface="Wingdings 3" panose="05040102010807070707" pitchFamily="18" charset="2"/>
              <a:buChar char=""/>
            </a:pPr>
            <a:r>
              <a:rPr lang="en-US" dirty="0"/>
              <a:t> Accountability refers specifically to the willingness of team members to call their peers on performance or</a:t>
            </a:r>
          </a:p>
          <a:p>
            <a:pPr>
              <a:buClr>
                <a:srgbClr val="C00000"/>
              </a:buClr>
            </a:pPr>
            <a:r>
              <a:rPr lang="en-US" dirty="0"/>
              <a:t> behaviors that might hurt the team</a:t>
            </a:r>
          </a:p>
          <a:p>
            <a:pPr>
              <a:buClr>
                <a:srgbClr val="C00000"/>
              </a:buClr>
            </a:pPr>
            <a:endParaRPr lang="en-US" dirty="0"/>
          </a:p>
          <a:p>
            <a:pPr marL="285750" indent="-285750">
              <a:buClr>
                <a:srgbClr val="C00000"/>
              </a:buClr>
              <a:buFont typeface="Wingdings 3" panose="05040102010807070707" pitchFamily="18" charset="2"/>
              <a:buChar char=""/>
            </a:pPr>
            <a:r>
              <a:rPr lang="en-US" dirty="0"/>
              <a:t> Publication of goals and standards – the enemy of accountability is ambiguity</a:t>
            </a:r>
          </a:p>
          <a:p>
            <a:pPr>
              <a:buClr>
                <a:srgbClr val="C00000"/>
              </a:buClr>
            </a:pPr>
            <a:endParaRPr lang="en-US" dirty="0"/>
          </a:p>
          <a:p>
            <a:pPr marL="285750" indent="-285750">
              <a:buClr>
                <a:srgbClr val="C00000"/>
              </a:buClr>
              <a:buFont typeface="Wingdings 3" panose="05040102010807070707" pitchFamily="18" charset="2"/>
              <a:buChar char=""/>
            </a:pPr>
            <a:r>
              <a:rPr lang="en-US" dirty="0"/>
              <a:t>Simple and regular progress reviews</a:t>
            </a:r>
          </a:p>
          <a:p>
            <a:pPr>
              <a:buClr>
                <a:srgbClr val="C00000"/>
              </a:buClr>
            </a:pPr>
            <a:endParaRPr lang="en-US" dirty="0"/>
          </a:p>
          <a:p>
            <a:pPr marL="285750" indent="-285750">
              <a:buClr>
                <a:srgbClr val="C00000"/>
              </a:buClr>
              <a:buFont typeface="Wingdings 3" panose="05040102010807070707" pitchFamily="18" charset="2"/>
              <a:buChar char=""/>
            </a:pPr>
            <a:r>
              <a:rPr lang="en-US" dirty="0"/>
              <a:t>Team rewards</a:t>
            </a:r>
          </a:p>
          <a:p>
            <a:pPr>
              <a:buClr>
                <a:srgbClr val="C00000"/>
              </a:buClr>
            </a:pPr>
            <a:endParaRPr lang="en-US" dirty="0"/>
          </a:p>
          <a:p>
            <a:pPr marL="285750" indent="-285750">
              <a:buClr>
                <a:srgbClr val="C00000"/>
              </a:buClr>
              <a:buFont typeface="Wingdings 3" panose="05040102010807070707" pitchFamily="18" charset="2"/>
              <a:buChar char=""/>
            </a:pPr>
            <a:r>
              <a:rPr lang="en-US" b="1" dirty="0"/>
              <a:t>The role of the leader</a:t>
            </a:r>
            <a:r>
              <a:rPr lang="en-US" dirty="0"/>
              <a:t>: to encourage and allow the team to serve as the first and primary accountability</a:t>
            </a:r>
          </a:p>
          <a:p>
            <a:pPr>
              <a:buClr>
                <a:srgbClr val="C00000"/>
              </a:buClr>
            </a:pPr>
            <a:r>
              <a:rPr lang="en-US" dirty="0"/>
              <a:t>mechanism. (Sometimes strong leaders naturally create an accountability vacuum within the team, leaving</a:t>
            </a:r>
          </a:p>
          <a:p>
            <a:pPr>
              <a:buClr>
                <a:srgbClr val="C00000"/>
              </a:buClr>
            </a:pPr>
            <a:r>
              <a:rPr lang="en-US" dirty="0"/>
              <a:t>themselves as the only source of discipline)</a:t>
            </a:r>
          </a:p>
        </p:txBody>
      </p:sp>
    </p:spTree>
    <p:extLst>
      <p:ext uri="{BB962C8B-B14F-4D97-AF65-F5344CB8AC3E}">
        <p14:creationId xmlns:p14="http://schemas.microsoft.com/office/powerpoint/2010/main" val="41958771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xmlns="" id="{1667AAA9-9650-4814-9EFB-EE7AD6A9BBB6}"/>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RESULTS </a:t>
            </a:r>
          </a:p>
        </p:txBody>
      </p:sp>
      <p:sp>
        <p:nvSpPr>
          <p:cNvPr id="2" name="Rectangle 1">
            <a:extLst>
              <a:ext uri="{FF2B5EF4-FFF2-40B4-BE49-F238E27FC236}">
                <a16:creationId xmlns:a16="http://schemas.microsoft.com/office/drawing/2014/main" xmlns="" id="{6E5A6627-83E5-4966-BBFD-C2A192102AF3}"/>
              </a:ext>
            </a:extLst>
          </p:cNvPr>
          <p:cNvSpPr/>
          <p:nvPr/>
        </p:nvSpPr>
        <p:spPr>
          <a:xfrm>
            <a:off x="228600" y="1422438"/>
            <a:ext cx="6966098" cy="2308324"/>
          </a:xfrm>
          <a:prstGeom prst="rect">
            <a:avLst/>
          </a:prstGeom>
        </p:spPr>
        <p:txBody>
          <a:bodyPr wrap="square">
            <a:spAutoFit/>
          </a:bodyPr>
          <a:lstStyle/>
          <a:p>
            <a:r>
              <a:rPr lang="en-US" sz="2400" dirty="0"/>
              <a:t>The ultimate goal of building greater trust, healthy conflict, commitment, and accountability is the </a:t>
            </a:r>
            <a:r>
              <a:rPr lang="en-US" sz="2400" b="1" dirty="0">
                <a:solidFill>
                  <a:srgbClr val="C00000"/>
                </a:solidFill>
              </a:rPr>
              <a:t>achievement of results</a:t>
            </a:r>
            <a:r>
              <a:rPr lang="en-US" sz="2400" dirty="0"/>
              <a:t>. </a:t>
            </a:r>
          </a:p>
          <a:p>
            <a:endParaRPr lang="en-US" sz="2400" dirty="0"/>
          </a:p>
          <a:p>
            <a:r>
              <a:rPr lang="en-US" sz="2400" dirty="0"/>
              <a:t>Team members need to make </a:t>
            </a:r>
            <a:r>
              <a:rPr lang="en-US" sz="2400" b="1" dirty="0">
                <a:solidFill>
                  <a:srgbClr val="C00000"/>
                </a:solidFill>
              </a:rPr>
              <a:t>collective results </a:t>
            </a:r>
            <a:r>
              <a:rPr lang="en-US" sz="2400" dirty="0"/>
              <a:t>their top priority.</a:t>
            </a:r>
          </a:p>
        </p:txBody>
      </p:sp>
      <p:pic>
        <p:nvPicPr>
          <p:cNvPr id="5" name="Picture 4">
            <a:extLst>
              <a:ext uri="{FF2B5EF4-FFF2-40B4-BE49-F238E27FC236}">
                <a16:creationId xmlns:a16="http://schemas.microsoft.com/office/drawing/2014/main" xmlns="" id="{EF8A712B-08E0-4FF3-87D4-3B7914C31B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588711" y="1956828"/>
            <a:ext cx="4172782" cy="4025191"/>
          </a:xfrm>
          <a:prstGeom prst="rect">
            <a:avLst/>
          </a:prstGeom>
        </p:spPr>
      </p:pic>
    </p:spTree>
    <p:extLst>
      <p:ext uri="{BB962C8B-B14F-4D97-AF65-F5344CB8AC3E}">
        <p14:creationId xmlns:p14="http://schemas.microsoft.com/office/powerpoint/2010/main" val="33739888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xmlns="" id="{1667AAA9-9650-4814-9EFB-EE7AD6A9BBB6}"/>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RESULTS </a:t>
            </a:r>
          </a:p>
        </p:txBody>
      </p:sp>
      <p:sp>
        <p:nvSpPr>
          <p:cNvPr id="19" name="TextBox 18">
            <a:extLst>
              <a:ext uri="{FF2B5EF4-FFF2-40B4-BE49-F238E27FC236}">
                <a16:creationId xmlns:a16="http://schemas.microsoft.com/office/drawing/2014/main" xmlns="" id="{17C5E5E8-9EB0-43F0-9FB4-7A6FC3268D34}"/>
              </a:ext>
            </a:extLst>
          </p:cNvPr>
          <p:cNvSpPr txBox="1"/>
          <p:nvPr/>
        </p:nvSpPr>
        <p:spPr>
          <a:xfrm>
            <a:off x="11769646" y="6498204"/>
            <a:ext cx="326572" cy="369332"/>
          </a:xfrm>
          <a:prstGeom prst="rect">
            <a:avLst/>
          </a:prstGeom>
          <a:noFill/>
        </p:spPr>
        <p:txBody>
          <a:bodyPr wrap="square" rtlCol="0">
            <a:spAutoFit/>
          </a:bodyPr>
          <a:lstStyle/>
          <a:p>
            <a:r>
              <a:rPr lang="en-US" b="1" dirty="0">
                <a:solidFill>
                  <a:schemeClr val="bg1"/>
                </a:solidFill>
              </a:rPr>
              <a:t>5</a:t>
            </a:r>
          </a:p>
        </p:txBody>
      </p:sp>
      <p:sp>
        <p:nvSpPr>
          <p:cNvPr id="7" name="Content Placeholder 4">
            <a:extLst>
              <a:ext uri="{FF2B5EF4-FFF2-40B4-BE49-F238E27FC236}">
                <a16:creationId xmlns:a16="http://schemas.microsoft.com/office/drawing/2014/main" xmlns="" id="{D65CFEE7-64AF-488A-8FD6-A05F03E13549}"/>
              </a:ext>
            </a:extLst>
          </p:cNvPr>
          <p:cNvSpPr txBox="1">
            <a:spLocks/>
          </p:cNvSpPr>
          <p:nvPr/>
        </p:nvSpPr>
        <p:spPr>
          <a:xfrm>
            <a:off x="1129553" y="1066800"/>
            <a:ext cx="10058399" cy="46482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dirty="0"/>
              <a:t>In your work experience, have you seen projects suffer because people put their own needs ahead of the team’s needs?</a:t>
            </a:r>
          </a:p>
          <a:p>
            <a:pPr marL="0" indent="0" algn="ctr">
              <a:buFont typeface="Arial" panose="020B0604020202020204" pitchFamily="34" charset="0"/>
              <a:buNone/>
            </a:pPr>
            <a:endParaRPr lang="en-US" sz="3600" dirty="0"/>
          </a:p>
          <a:p>
            <a:pPr marL="0" indent="0" algn="ctr">
              <a:buFont typeface="Arial" panose="020B0604020202020204" pitchFamily="34" charset="0"/>
              <a:buNone/>
            </a:pPr>
            <a:r>
              <a:rPr lang="en-US" sz="4000" dirty="0">
                <a:solidFill>
                  <a:srgbClr val="C00000"/>
                </a:solidFill>
              </a:rPr>
              <a:t>87% said yes</a:t>
            </a:r>
          </a:p>
          <a:p>
            <a:endParaRPr lang="en-US" dirty="0"/>
          </a:p>
        </p:txBody>
      </p:sp>
    </p:spTree>
    <p:extLst>
      <p:ext uri="{BB962C8B-B14F-4D97-AF65-F5344CB8AC3E}">
        <p14:creationId xmlns:p14="http://schemas.microsoft.com/office/powerpoint/2010/main" val="32653711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xmlns="" id="{1667AAA9-9650-4814-9EFB-EE7AD6A9BBB6}"/>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RESULTS </a:t>
            </a:r>
          </a:p>
        </p:txBody>
      </p:sp>
      <p:sp>
        <p:nvSpPr>
          <p:cNvPr id="13" name="TextBox 12">
            <a:extLst>
              <a:ext uri="{FF2B5EF4-FFF2-40B4-BE49-F238E27FC236}">
                <a16:creationId xmlns:a16="http://schemas.microsoft.com/office/drawing/2014/main" xmlns="" id="{EC791858-521E-43E7-83F6-3E5E09CDC0CC}"/>
              </a:ext>
            </a:extLst>
          </p:cNvPr>
          <p:cNvSpPr txBox="1"/>
          <p:nvPr/>
        </p:nvSpPr>
        <p:spPr>
          <a:xfrm>
            <a:off x="226893" y="1131668"/>
            <a:ext cx="7696200" cy="523220"/>
          </a:xfrm>
          <a:prstGeom prst="rect">
            <a:avLst/>
          </a:prstGeom>
          <a:noFill/>
        </p:spPr>
        <p:txBody>
          <a:bodyPr wrap="square" rtlCol="0">
            <a:spAutoFit/>
          </a:bodyPr>
          <a:lstStyle/>
          <a:p>
            <a:r>
              <a:rPr lang="en-US" sz="2800" b="1" dirty="0"/>
              <a:t> </a:t>
            </a:r>
            <a:r>
              <a:rPr lang="en-US" sz="2800" b="1" dirty="0">
                <a:solidFill>
                  <a:prstClr val="black"/>
                </a:solidFill>
              </a:rPr>
              <a:t>TEAMS THAT FOCUS ON RESULTS</a:t>
            </a:r>
            <a:endParaRPr lang="en-US" dirty="0">
              <a:solidFill>
                <a:srgbClr val="000000"/>
              </a:solidFill>
              <a:uFill>
                <a:solidFill>
                  <a:srgbClr val="000000"/>
                </a:solidFill>
              </a:uFill>
              <a:latin typeface="Calibri" panose="020F0502020204030204" pitchFamily="34" charset="0"/>
              <a:ea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xmlns="" id="{EF62D52B-D799-4F6B-B314-21A35110E484}"/>
              </a:ext>
            </a:extLst>
          </p:cNvPr>
          <p:cNvSpPr/>
          <p:nvPr/>
        </p:nvSpPr>
        <p:spPr>
          <a:xfrm>
            <a:off x="357521" y="1499232"/>
            <a:ext cx="9059611" cy="3139321"/>
          </a:xfrm>
          <a:prstGeom prst="rect">
            <a:avLst/>
          </a:prstGeom>
        </p:spPr>
        <p:txBody>
          <a:bodyPr wrap="square">
            <a:spAutoFit/>
          </a:bodyPr>
          <a:lstStyle/>
          <a:p>
            <a:pPr lvl="0">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lvl="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Minimize individualistic behavior </a:t>
            </a:r>
          </a:p>
          <a:p>
            <a:pPr marL="285750" lvl="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lvl="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Retain achievement-oriented employees </a:t>
            </a:r>
          </a:p>
          <a:p>
            <a:pPr marL="285750" lvl="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lvl="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Enjoy success and suffer failure acutely </a:t>
            </a:r>
          </a:p>
          <a:p>
            <a:pPr marL="285750" lvl="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lvl="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Benefit from individuals who subjugate their own goals/interests for the good of the team </a:t>
            </a:r>
          </a:p>
          <a:p>
            <a:pPr marL="285750" lvl="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lvl="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Avoid distractions </a:t>
            </a:r>
          </a:p>
          <a:p>
            <a:pPr marL="285750" lvl="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7170" name="Picture 2" descr="Image result for achivement">
            <a:extLst>
              <a:ext uri="{FF2B5EF4-FFF2-40B4-BE49-F238E27FC236}">
                <a16:creationId xmlns:a16="http://schemas.microsoft.com/office/drawing/2014/main" xmlns="" id="{66B3063B-74E2-4FAC-82D3-56097C18F5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346"/>
          <a:stretch/>
        </p:blipFill>
        <p:spPr bwMode="auto">
          <a:xfrm>
            <a:off x="9555492" y="3429000"/>
            <a:ext cx="2377440" cy="269941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xmlns="" id="{17C5E5E8-9EB0-43F0-9FB4-7A6FC3268D34}"/>
              </a:ext>
            </a:extLst>
          </p:cNvPr>
          <p:cNvSpPr txBox="1"/>
          <p:nvPr/>
        </p:nvSpPr>
        <p:spPr>
          <a:xfrm>
            <a:off x="11769646" y="6498204"/>
            <a:ext cx="326572" cy="369332"/>
          </a:xfrm>
          <a:prstGeom prst="rect">
            <a:avLst/>
          </a:prstGeom>
          <a:noFill/>
        </p:spPr>
        <p:txBody>
          <a:bodyPr wrap="square" rtlCol="0">
            <a:spAutoFit/>
          </a:bodyPr>
          <a:lstStyle/>
          <a:p>
            <a:r>
              <a:rPr lang="en-US" b="1" dirty="0">
                <a:solidFill>
                  <a:schemeClr val="bg1"/>
                </a:solidFill>
              </a:rPr>
              <a:t>5</a:t>
            </a:r>
          </a:p>
        </p:txBody>
      </p:sp>
    </p:spTree>
    <p:extLst>
      <p:ext uri="{BB962C8B-B14F-4D97-AF65-F5344CB8AC3E}">
        <p14:creationId xmlns:p14="http://schemas.microsoft.com/office/powerpoint/2010/main" val="24356096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xmlns="" id="{1667AAA9-9650-4814-9EFB-EE7AD6A9BBB6}"/>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RESULTS </a:t>
            </a:r>
          </a:p>
        </p:txBody>
      </p:sp>
      <p:sp>
        <p:nvSpPr>
          <p:cNvPr id="13" name="TextBox 12">
            <a:extLst>
              <a:ext uri="{FF2B5EF4-FFF2-40B4-BE49-F238E27FC236}">
                <a16:creationId xmlns:a16="http://schemas.microsoft.com/office/drawing/2014/main" xmlns="" id="{EC791858-521E-43E7-83F6-3E5E09CDC0CC}"/>
              </a:ext>
            </a:extLst>
          </p:cNvPr>
          <p:cNvSpPr txBox="1"/>
          <p:nvPr/>
        </p:nvSpPr>
        <p:spPr>
          <a:xfrm>
            <a:off x="226893" y="1131668"/>
            <a:ext cx="7696200" cy="3016210"/>
          </a:xfrm>
          <a:prstGeom prst="rect">
            <a:avLst/>
          </a:prstGeom>
          <a:noFill/>
        </p:spPr>
        <p:txBody>
          <a:bodyPr wrap="square" rtlCol="0">
            <a:spAutoFit/>
          </a:bodyPr>
          <a:lstStyle/>
          <a:p>
            <a:r>
              <a:rPr lang="en-US" sz="2800" b="1" dirty="0"/>
              <a:t> </a:t>
            </a:r>
            <a:r>
              <a:rPr lang="en-US" sz="2800" b="1" dirty="0">
                <a:solidFill>
                  <a:prstClr val="black"/>
                </a:solidFill>
              </a:rPr>
              <a:t>TEAMS WITHOUT A FOCUS ON RESULTS </a:t>
            </a:r>
          </a:p>
          <a:p>
            <a:pPr>
              <a:buClr>
                <a:srgbClr val="C00000"/>
              </a:buCl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Stagnate and fail to grow</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Rarely defeat competitors </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Lose achievement-oriented employees </a:t>
            </a: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Calibri" panose="020F0502020204030204" pitchFamily="34" charset="0"/>
              <a:ea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xmlns="" id="{EF62D52B-D799-4F6B-B314-21A35110E484}"/>
              </a:ext>
            </a:extLst>
          </p:cNvPr>
          <p:cNvSpPr/>
          <p:nvPr/>
        </p:nvSpPr>
        <p:spPr>
          <a:xfrm>
            <a:off x="226893" y="3429000"/>
            <a:ext cx="8893356" cy="1477328"/>
          </a:xfrm>
          <a:prstGeom prst="rect">
            <a:avLst/>
          </a:prstGeom>
        </p:spPr>
        <p:txBody>
          <a:bodyPr wrap="square">
            <a:spAutoFit/>
          </a:bodyPr>
          <a:lstStyle/>
          <a:p>
            <a:pPr marL="285750" lvl="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Encourage mediocrity </a:t>
            </a:r>
          </a:p>
          <a:p>
            <a:pPr marL="285750" lvl="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lvl="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Encourage team members to focus on their own careers and individual goals</a:t>
            </a:r>
          </a:p>
          <a:p>
            <a:pPr lvl="0">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lvl="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Are easily distracted</a:t>
            </a:r>
          </a:p>
        </p:txBody>
      </p:sp>
      <p:grpSp>
        <p:nvGrpSpPr>
          <p:cNvPr id="4" name="Group 3">
            <a:extLst>
              <a:ext uri="{FF2B5EF4-FFF2-40B4-BE49-F238E27FC236}">
                <a16:creationId xmlns:a16="http://schemas.microsoft.com/office/drawing/2014/main" xmlns="" id="{F65B66F0-F6BA-47E8-A183-B2A8AECF0529}"/>
              </a:ext>
            </a:extLst>
          </p:cNvPr>
          <p:cNvGrpSpPr>
            <a:grpSpLocks noChangeAspect="1"/>
          </p:cNvGrpSpPr>
          <p:nvPr/>
        </p:nvGrpSpPr>
        <p:grpSpPr>
          <a:xfrm>
            <a:off x="7923093" y="4287333"/>
            <a:ext cx="3500092" cy="1828800"/>
            <a:chOff x="5366814" y="2160172"/>
            <a:chExt cx="6825186" cy="3566160"/>
          </a:xfrm>
        </p:grpSpPr>
        <p:pic>
          <p:nvPicPr>
            <p:cNvPr id="6146" name="Picture 2" descr="Related image">
              <a:extLst>
                <a:ext uri="{FF2B5EF4-FFF2-40B4-BE49-F238E27FC236}">
                  <a16:creationId xmlns:a16="http://schemas.microsoft.com/office/drawing/2014/main" xmlns="" id="{3A7D6F07-529A-4F4B-8D50-A67F4EF606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6814" y="2160172"/>
              <a:ext cx="6825186" cy="35661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Related image">
              <a:extLst>
                <a:ext uri="{FF2B5EF4-FFF2-40B4-BE49-F238E27FC236}">
                  <a16:creationId xmlns:a16="http://schemas.microsoft.com/office/drawing/2014/main" xmlns="" id="{3006A354-79C1-42C0-AFD0-83DF5665DFAA}"/>
                </a:ext>
              </a:extLst>
            </p:cNvPr>
            <p:cNvPicPr preferRelativeResize="0">
              <a:picLocks noChangeArrowheads="1"/>
            </p:cNvPicPr>
            <p:nvPr/>
          </p:nvPicPr>
          <p:blipFill rotWithShape="1">
            <a:blip r:embed="rId2">
              <a:extLst>
                <a:ext uri="{28A0092B-C50C-407E-A947-70E740481C1C}">
                  <a14:useLocalDpi xmlns:a14="http://schemas.microsoft.com/office/drawing/2010/main" val="0"/>
                </a:ext>
              </a:extLst>
            </a:blip>
            <a:srcRect l="25312" t="48445" r="70275" b="50000"/>
            <a:stretch/>
          </p:blipFill>
          <p:spPr bwMode="auto">
            <a:xfrm>
              <a:off x="7077693" y="3681352"/>
              <a:ext cx="344385" cy="2018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767170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F83E1ECE-3BE6-4249-A6B3-802035E5B784}"/>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RESULTS </a:t>
            </a:r>
          </a:p>
        </p:txBody>
      </p:sp>
      <p:sp>
        <p:nvSpPr>
          <p:cNvPr id="9" name="TextBox 8">
            <a:extLst>
              <a:ext uri="{FF2B5EF4-FFF2-40B4-BE49-F238E27FC236}">
                <a16:creationId xmlns:a16="http://schemas.microsoft.com/office/drawing/2014/main" xmlns="" id="{1AACB97D-0E98-4F1C-8943-57C3AF5BD624}"/>
              </a:ext>
            </a:extLst>
          </p:cNvPr>
          <p:cNvSpPr txBox="1"/>
          <p:nvPr/>
        </p:nvSpPr>
        <p:spPr>
          <a:xfrm>
            <a:off x="130147" y="1003265"/>
            <a:ext cx="8969248" cy="523220"/>
          </a:xfrm>
          <a:prstGeom prst="rect">
            <a:avLst/>
          </a:prstGeom>
          <a:noFill/>
        </p:spPr>
        <p:txBody>
          <a:bodyPr wrap="square" rtlCol="0">
            <a:spAutoFit/>
          </a:bodyPr>
          <a:lstStyle/>
          <a:p>
            <a:r>
              <a:rPr lang="en-US" sz="2800" b="1" dirty="0"/>
              <a:t> </a:t>
            </a:r>
            <a:r>
              <a:rPr lang="en-US" sz="2800" b="1" dirty="0">
                <a:solidFill>
                  <a:prstClr val="black"/>
                </a:solidFill>
              </a:rPr>
              <a:t>THE LEADER’S ROLE IN FOCUSING ON RESULTS</a:t>
            </a:r>
          </a:p>
        </p:txBody>
      </p:sp>
      <p:sp>
        <p:nvSpPr>
          <p:cNvPr id="10" name="TextBox 9">
            <a:extLst>
              <a:ext uri="{FF2B5EF4-FFF2-40B4-BE49-F238E27FC236}">
                <a16:creationId xmlns:a16="http://schemas.microsoft.com/office/drawing/2014/main" xmlns="" id="{EA564C6D-5FDB-4069-8E88-74AB8D6AA274}"/>
              </a:ext>
            </a:extLst>
          </p:cNvPr>
          <p:cNvSpPr txBox="1"/>
          <p:nvPr/>
        </p:nvSpPr>
        <p:spPr>
          <a:xfrm>
            <a:off x="228600" y="1542297"/>
            <a:ext cx="4945566" cy="2462213"/>
          </a:xfrm>
          <a:prstGeom prst="rect">
            <a:avLst/>
          </a:prstGeom>
          <a:noFill/>
        </p:spPr>
        <p:txBody>
          <a:bodyPr wrap="square" rtlCol="0">
            <a:spAutoFit/>
          </a:bodyPr>
          <a:lstStyle/>
          <a:p>
            <a:r>
              <a:rPr lang="en-US" sz="2800" b="1" dirty="0"/>
              <a:t>Tools</a:t>
            </a:r>
          </a:p>
          <a:p>
            <a:endParaRPr lang="en-US" b="1" dirty="0"/>
          </a:p>
          <a:p>
            <a:pPr marL="285750" indent="-285750">
              <a:buClr>
                <a:srgbClr val="C00000"/>
              </a:buClr>
              <a:buFont typeface="Wingdings 3" panose="05040102010807070707" pitchFamily="18" charset="2"/>
              <a:buChar char=""/>
            </a:pPr>
            <a:r>
              <a:rPr lang="en-US" dirty="0"/>
              <a:t>Public Declaration of Results</a:t>
            </a:r>
          </a:p>
          <a:p>
            <a:pPr>
              <a:buClr>
                <a:srgbClr val="C00000"/>
              </a:buClr>
            </a:pPr>
            <a:endParaRPr lang="en-US" dirty="0"/>
          </a:p>
          <a:p>
            <a:pPr marL="285750" indent="-285750">
              <a:buClr>
                <a:srgbClr val="C00000"/>
              </a:buClr>
              <a:buFont typeface="Wingdings 3" panose="05040102010807070707" pitchFamily="18" charset="2"/>
              <a:buChar char=""/>
            </a:pPr>
            <a:r>
              <a:rPr lang="en-US" dirty="0"/>
              <a:t>Results-based Rewards</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319E6CC-8000-4C22-B6C2-C3D29BEE6935}"/>
              </a:ext>
            </a:extLst>
          </p:cNvPr>
          <p:cNvSpPr txBox="1"/>
          <p:nvPr/>
        </p:nvSpPr>
        <p:spPr>
          <a:xfrm>
            <a:off x="228600" y="3429000"/>
            <a:ext cx="5757746" cy="1908215"/>
          </a:xfrm>
          <a:prstGeom prst="rect">
            <a:avLst/>
          </a:prstGeom>
          <a:noFill/>
        </p:spPr>
        <p:txBody>
          <a:bodyPr wrap="square" rtlCol="0">
            <a:spAutoFit/>
          </a:bodyPr>
          <a:lstStyle/>
          <a:p>
            <a:r>
              <a:rPr lang="en-US" sz="2800" b="1" dirty="0"/>
              <a:t>Actions</a:t>
            </a:r>
          </a:p>
          <a:p>
            <a:endParaRPr lang="en-US" b="1" dirty="0"/>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Set the tone for a focus on results by focusing on results </a:t>
            </a:r>
          </a:p>
          <a:p>
            <a:pPr marL="285750" indent="-285750">
              <a:buClr>
                <a:srgbClr val="C00000"/>
              </a:buClr>
              <a:buFont typeface="Wingdings 3" panose="05040102010807070707" pitchFamily="18" charset="2"/>
              <a:buChar char=""/>
            </a:pPr>
            <a:endParaRPr lang="en-US" dirty="0">
              <a:solidFill>
                <a:srgbClr val="000000"/>
              </a:solidFill>
              <a:uFill>
                <a:solidFill>
                  <a:srgbClr val="000000"/>
                </a:solidFill>
              </a:uFill>
              <a:ea typeface="Arial" panose="020B0604020202020204" pitchFamily="34" charset="0"/>
              <a:cs typeface="Arial" panose="020B0604020202020204" pitchFamily="34" charset="0"/>
            </a:endParaRPr>
          </a:p>
          <a:p>
            <a:pPr marL="285750" indent="-285750">
              <a:buClr>
                <a:srgbClr val="C00000"/>
              </a:buClr>
              <a:buFont typeface="Wingdings 3" panose="05040102010807070707" pitchFamily="18" charset="2"/>
              <a:buChar char=""/>
            </a:pPr>
            <a:r>
              <a:rPr lang="en-US" dirty="0">
                <a:solidFill>
                  <a:srgbClr val="000000"/>
                </a:solidFill>
                <a:uFill>
                  <a:solidFill>
                    <a:srgbClr val="000000"/>
                  </a:solidFill>
                </a:uFill>
                <a:ea typeface="Arial" panose="020B0604020202020204" pitchFamily="34" charset="0"/>
                <a:cs typeface="Arial" panose="020B0604020202020204" pitchFamily="34" charset="0"/>
              </a:rPr>
              <a:t>Must be selfless and objective</a:t>
            </a: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9218" name="Picture 2" descr="Related image">
            <a:extLst>
              <a:ext uri="{FF2B5EF4-FFF2-40B4-BE49-F238E27FC236}">
                <a16:creationId xmlns:a16="http://schemas.microsoft.com/office/drawing/2014/main" xmlns="" id="{67622F97-31BC-4B08-83C2-96FF808F50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7836" y="2676698"/>
            <a:ext cx="4206240" cy="210312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xmlns="" id="{C6A294BC-E71E-4F81-BD34-F0DDCEF69690}"/>
              </a:ext>
            </a:extLst>
          </p:cNvPr>
          <p:cNvSpPr txBox="1"/>
          <p:nvPr/>
        </p:nvSpPr>
        <p:spPr>
          <a:xfrm>
            <a:off x="11769646" y="6498204"/>
            <a:ext cx="326572" cy="369332"/>
          </a:xfrm>
          <a:prstGeom prst="rect">
            <a:avLst/>
          </a:prstGeom>
          <a:noFill/>
        </p:spPr>
        <p:txBody>
          <a:bodyPr wrap="square" rtlCol="0">
            <a:spAutoFit/>
          </a:bodyPr>
          <a:lstStyle/>
          <a:p>
            <a:r>
              <a:rPr lang="en-US" b="1" dirty="0">
                <a:solidFill>
                  <a:schemeClr val="bg1"/>
                </a:solidFill>
              </a:rPr>
              <a:t>5</a:t>
            </a:r>
          </a:p>
        </p:txBody>
      </p:sp>
    </p:spTree>
    <p:extLst>
      <p:ext uri="{BB962C8B-B14F-4D97-AF65-F5344CB8AC3E}">
        <p14:creationId xmlns:p14="http://schemas.microsoft.com/office/powerpoint/2010/main" val="22522598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EE92635C-F331-4C47-B332-C103B3537E17}"/>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FOCUSING ON COLLECTIVE RESULTS</a:t>
            </a:r>
          </a:p>
        </p:txBody>
      </p:sp>
      <p:sp>
        <p:nvSpPr>
          <p:cNvPr id="3" name="Rectangle 2">
            <a:extLst>
              <a:ext uri="{FF2B5EF4-FFF2-40B4-BE49-F238E27FC236}">
                <a16:creationId xmlns:a16="http://schemas.microsoft.com/office/drawing/2014/main" xmlns="" id="{E0EE96FA-6638-4E47-9716-BBDC01C163F7}"/>
              </a:ext>
            </a:extLst>
          </p:cNvPr>
          <p:cNvSpPr/>
          <p:nvPr/>
        </p:nvSpPr>
        <p:spPr>
          <a:xfrm>
            <a:off x="228600" y="1037582"/>
            <a:ext cx="5105821" cy="523220"/>
          </a:xfrm>
          <a:prstGeom prst="rect">
            <a:avLst/>
          </a:prstGeom>
        </p:spPr>
        <p:txBody>
          <a:bodyPr wrap="none">
            <a:spAutoFit/>
          </a:bodyPr>
          <a:lstStyle/>
          <a:p>
            <a:r>
              <a:rPr lang="en-US" sz="2800" b="1" dirty="0"/>
              <a:t>FOUR COMMON DISTRACTIONS </a:t>
            </a:r>
          </a:p>
        </p:txBody>
      </p:sp>
      <p:sp>
        <p:nvSpPr>
          <p:cNvPr id="4" name="TextBox 3">
            <a:extLst>
              <a:ext uri="{FF2B5EF4-FFF2-40B4-BE49-F238E27FC236}">
                <a16:creationId xmlns:a16="http://schemas.microsoft.com/office/drawing/2014/main" xmlns="" id="{B2C9F61C-8061-42E6-9E58-701630603C54}"/>
              </a:ext>
            </a:extLst>
          </p:cNvPr>
          <p:cNvSpPr txBox="1"/>
          <p:nvPr/>
        </p:nvSpPr>
        <p:spPr>
          <a:xfrm>
            <a:off x="228600" y="1912584"/>
            <a:ext cx="4945566" cy="2031325"/>
          </a:xfrm>
          <a:prstGeom prst="rect">
            <a:avLst/>
          </a:prstGeom>
          <a:noFill/>
        </p:spPr>
        <p:txBody>
          <a:bodyPr wrap="square" rtlCol="0">
            <a:spAutoFit/>
          </a:bodyPr>
          <a:lstStyle/>
          <a:p>
            <a:pPr marL="285750" indent="-285750">
              <a:buClr>
                <a:srgbClr val="C00000"/>
              </a:buClr>
              <a:buFont typeface="Wingdings 3" panose="05040102010807070707" pitchFamily="18" charset="2"/>
              <a:buChar char=""/>
            </a:pPr>
            <a:r>
              <a:rPr lang="en-US" dirty="0"/>
              <a:t>Ego</a:t>
            </a:r>
          </a:p>
          <a:p>
            <a:pPr>
              <a:buClr>
                <a:srgbClr val="C00000"/>
              </a:buClr>
            </a:pPr>
            <a:endParaRPr lang="en-US" dirty="0"/>
          </a:p>
          <a:p>
            <a:pPr marL="285750" indent="-285750">
              <a:buClr>
                <a:srgbClr val="C00000"/>
              </a:buClr>
              <a:buFont typeface="Wingdings 3" panose="05040102010807070707" pitchFamily="18" charset="2"/>
              <a:buChar char=""/>
            </a:pPr>
            <a:r>
              <a:rPr lang="en-US" dirty="0"/>
              <a:t>Career Development</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sp>
        <p:nvSpPr>
          <p:cNvPr id="5" name="Title 6">
            <a:extLst>
              <a:ext uri="{FF2B5EF4-FFF2-40B4-BE49-F238E27FC236}">
                <a16:creationId xmlns:a16="http://schemas.microsoft.com/office/drawing/2014/main" xmlns="" id="{D206CE4C-DC76-45E8-8B2F-6BFC89AAEC23}"/>
              </a:ext>
            </a:extLst>
          </p:cNvPr>
          <p:cNvSpPr txBox="1">
            <a:spLocks/>
          </p:cNvSpPr>
          <p:nvPr/>
        </p:nvSpPr>
        <p:spPr bwMode="auto">
          <a:xfrm>
            <a:off x="228600" y="3682299"/>
            <a:ext cx="2688614" cy="523220"/>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sz="2800" i="0" kern="0" dirty="0">
                <a:solidFill>
                  <a:schemeClr val="tx1"/>
                </a:solidFill>
                <a:latin typeface="+mn-lt"/>
              </a:rPr>
              <a:t>ACTIVITY:</a:t>
            </a:r>
          </a:p>
        </p:txBody>
      </p:sp>
      <p:sp>
        <p:nvSpPr>
          <p:cNvPr id="7" name="TextBox 6">
            <a:extLst>
              <a:ext uri="{FF2B5EF4-FFF2-40B4-BE49-F238E27FC236}">
                <a16:creationId xmlns:a16="http://schemas.microsoft.com/office/drawing/2014/main" xmlns="" id="{8988D81A-911C-46E6-B160-3C18B979F15E}"/>
              </a:ext>
            </a:extLst>
          </p:cNvPr>
          <p:cNvSpPr txBox="1"/>
          <p:nvPr/>
        </p:nvSpPr>
        <p:spPr>
          <a:xfrm>
            <a:off x="228600" y="4367718"/>
            <a:ext cx="6378039" cy="1754326"/>
          </a:xfrm>
          <a:prstGeom prst="rect">
            <a:avLst/>
          </a:prstGeom>
          <a:noFill/>
        </p:spPr>
        <p:txBody>
          <a:bodyPr wrap="square" rtlCol="0">
            <a:spAutoFit/>
          </a:bodyPr>
          <a:lstStyle/>
          <a:p>
            <a:pPr marL="285750" indent="-285750">
              <a:buClr>
                <a:srgbClr val="C00000"/>
              </a:buClr>
              <a:buFont typeface="Wingdings 3" panose="05040102010807070707" pitchFamily="18" charset="2"/>
              <a:buChar char=""/>
            </a:pPr>
            <a:r>
              <a:rPr lang="en-US" dirty="0"/>
              <a:t>Work in small groups to come up with strategies for keeping focused on collective results and then ask each group.</a:t>
            </a:r>
          </a:p>
          <a:p>
            <a:pPr>
              <a:buClr>
                <a:srgbClr val="C00000"/>
              </a:buClr>
            </a:pPr>
            <a:endParaRPr lang="en-US" dirty="0"/>
          </a:p>
          <a:p>
            <a:pPr>
              <a:buClr>
                <a:srgbClr val="C00000"/>
              </a:buCl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Clr>
                <a:srgbClr val="C00000"/>
              </a:buClr>
            </a:pPr>
            <a:endParaRPr lang="en-US"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xmlns="" id="{49B9DB5B-4591-4FDD-8309-92BFA2110048}"/>
              </a:ext>
            </a:extLst>
          </p:cNvPr>
          <p:cNvSpPr/>
          <p:nvPr/>
        </p:nvSpPr>
        <p:spPr>
          <a:xfrm>
            <a:off x="3156604" y="1912584"/>
            <a:ext cx="6096000" cy="923330"/>
          </a:xfrm>
          <a:prstGeom prst="rect">
            <a:avLst/>
          </a:prstGeom>
        </p:spPr>
        <p:txBody>
          <a:bodyPr>
            <a:spAutoFit/>
          </a:bodyPr>
          <a:lstStyle/>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Money</a:t>
            </a:r>
          </a:p>
          <a:p>
            <a:pPr marL="285750" indent="-285750">
              <a:buClr>
                <a:srgbClr val="C00000"/>
              </a:buClr>
              <a:buFont typeface="Wingdings 3" panose="05040102010807070707" pitchFamily="18" charset="2"/>
              <a:buChar cha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C00000"/>
              </a:buClr>
              <a:buFont typeface="Wingdings 3" panose="05040102010807070707" pitchFamily="18"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My Department</a:t>
            </a:r>
          </a:p>
        </p:txBody>
      </p:sp>
      <p:pic>
        <p:nvPicPr>
          <p:cNvPr id="7170" name="Picture 2" descr="Related image">
            <a:extLst>
              <a:ext uri="{FF2B5EF4-FFF2-40B4-BE49-F238E27FC236}">
                <a16:creationId xmlns:a16="http://schemas.microsoft.com/office/drawing/2014/main" xmlns="" id="{22B57524-E3D0-4AAA-9723-4E73C0A806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2909" y="2800909"/>
            <a:ext cx="3429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016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xmlns="" id="{377C2489-78A7-44F2-A0C0-2B29C0A03FEF}"/>
              </a:ext>
            </a:extLst>
          </p:cNvPr>
          <p:cNvSpPr txBox="1">
            <a:spLocks/>
          </p:cNvSpPr>
          <p:nvPr/>
        </p:nvSpPr>
        <p:spPr bwMode="auto">
          <a:xfrm>
            <a:off x="228600" y="70247"/>
            <a:ext cx="7696200" cy="615553"/>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i="0" kern="0" dirty="0">
                <a:solidFill>
                  <a:schemeClr val="tx1"/>
                </a:solidFill>
                <a:latin typeface="+mn-lt"/>
              </a:rPr>
              <a:t>RESULTS</a:t>
            </a:r>
          </a:p>
        </p:txBody>
      </p:sp>
      <p:sp>
        <p:nvSpPr>
          <p:cNvPr id="3" name="Title 6">
            <a:extLst>
              <a:ext uri="{FF2B5EF4-FFF2-40B4-BE49-F238E27FC236}">
                <a16:creationId xmlns:a16="http://schemas.microsoft.com/office/drawing/2014/main" xmlns="" id="{FCA47E03-05BD-4F94-8CDF-ED4D53BDBAFD}"/>
              </a:ext>
            </a:extLst>
          </p:cNvPr>
          <p:cNvSpPr txBox="1">
            <a:spLocks/>
          </p:cNvSpPr>
          <p:nvPr/>
        </p:nvSpPr>
        <p:spPr bwMode="auto">
          <a:xfrm>
            <a:off x="228599" y="883548"/>
            <a:ext cx="11382153" cy="523220"/>
          </a:xfrm>
          <a:prstGeom prst="rect">
            <a:avLst/>
          </a:prstGeom>
          <a:noFill/>
          <a:ln>
            <a:noFill/>
          </a:ln>
          <a:effectLst/>
        </p:spPr>
        <p:txBody>
          <a:bodyPr vert="horz" wrap="square" lIns="91440" tIns="45720" rIns="91440" bIns="45720" numCol="1" anchor="b" anchorCtr="0" compatLnSpc="1">
            <a:prstTxWarp prst="textNoShape">
              <a:avLst/>
            </a:prstTxWarp>
            <a:spAutoFit/>
          </a:bodyPr>
          <a:lstStyle>
            <a:lvl1pPr algn="l" rtl="0" eaLnBrk="1" fontAlgn="base" hangingPunct="1">
              <a:spcBef>
                <a:spcPct val="0"/>
              </a:spcBef>
              <a:spcAft>
                <a:spcPct val="0"/>
              </a:spcAft>
              <a:defRPr sz="3400" b="1" i="1">
                <a:solidFill>
                  <a:srgbClr val="B4252D"/>
                </a:solidFill>
                <a:latin typeface="Lucida Sans Unicode" pitchFamily="34" charset="0"/>
                <a:ea typeface="+mj-ea"/>
                <a:cs typeface="Lucida Sans Unicode" pitchFamily="34" charset="0"/>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a:lstStyle>
          <a:p>
            <a:pPr lvl="0"/>
            <a:r>
              <a:rPr lang="en-US" sz="2800" i="0" kern="0" dirty="0">
                <a:solidFill>
                  <a:schemeClr val="tx1"/>
                </a:solidFill>
                <a:latin typeface="+mn-lt"/>
              </a:rPr>
              <a:t>SUGGESTIONS FOR OVERCOMING INATTENTION TO RESULTS</a:t>
            </a:r>
          </a:p>
        </p:txBody>
      </p:sp>
      <p:sp>
        <p:nvSpPr>
          <p:cNvPr id="5" name="TextBox 4">
            <a:extLst>
              <a:ext uri="{FF2B5EF4-FFF2-40B4-BE49-F238E27FC236}">
                <a16:creationId xmlns:a16="http://schemas.microsoft.com/office/drawing/2014/main" xmlns="" id="{7D302BCD-8446-4BC5-9CE3-F5BE0F86C8BF}"/>
              </a:ext>
            </a:extLst>
          </p:cNvPr>
          <p:cNvSpPr txBox="1"/>
          <p:nvPr/>
        </p:nvSpPr>
        <p:spPr>
          <a:xfrm>
            <a:off x="228599" y="1145158"/>
            <a:ext cx="10661073" cy="5078313"/>
          </a:xfrm>
          <a:prstGeom prst="rect">
            <a:avLst/>
          </a:prstGeom>
          <a:noFill/>
        </p:spPr>
        <p:txBody>
          <a:bodyPr wrap="square" rtlCol="0">
            <a:spAutoFit/>
          </a:bodyPr>
          <a:lstStyle/>
          <a:p>
            <a:pPr>
              <a:buClr>
                <a:srgbClr val="C00000"/>
              </a:buClr>
            </a:pPr>
            <a:endParaRPr lang="en-US" b="1" dirty="0"/>
          </a:p>
          <a:p>
            <a:pPr marL="285750" indent="-285750">
              <a:buClr>
                <a:srgbClr val="C00000"/>
              </a:buClr>
              <a:buFont typeface="Wingdings 3" panose="05040102010807070707" pitchFamily="18" charset="2"/>
              <a:buChar char=""/>
            </a:pPr>
            <a:r>
              <a:rPr lang="en-US" dirty="0"/>
              <a:t> Team status – plenty of teams fall prey to the lure of status.</a:t>
            </a:r>
          </a:p>
          <a:p>
            <a:pPr>
              <a:buClr>
                <a:srgbClr val="C00000"/>
              </a:buClr>
            </a:pPr>
            <a:endParaRPr lang="en-US" dirty="0"/>
          </a:p>
          <a:p>
            <a:pPr marL="285750" indent="-285750">
              <a:buClr>
                <a:srgbClr val="C00000"/>
              </a:buClr>
              <a:buFont typeface="Wingdings 3" panose="05040102010807070707" pitchFamily="18" charset="2"/>
              <a:buChar char=""/>
            </a:pPr>
            <a:r>
              <a:rPr lang="en-US" dirty="0"/>
              <a:t>Individual status – the familiar tendency of people to focus on enhancing their own positions or career</a:t>
            </a:r>
          </a:p>
          <a:p>
            <a:pPr>
              <a:buClr>
                <a:srgbClr val="C00000"/>
              </a:buClr>
            </a:pPr>
            <a:r>
              <a:rPr lang="en-US" dirty="0"/>
              <a:t> prospects at the expense of the team.</a:t>
            </a:r>
          </a:p>
          <a:p>
            <a:pPr>
              <a:buClr>
                <a:srgbClr val="C00000"/>
              </a:buClr>
            </a:pPr>
            <a:endParaRPr lang="en-US" dirty="0"/>
          </a:p>
          <a:p>
            <a:pPr marL="285750" indent="-285750">
              <a:buClr>
                <a:srgbClr val="C00000"/>
              </a:buClr>
              <a:buFont typeface="Wingdings 3" panose="05040102010807070707" pitchFamily="18" charset="2"/>
              <a:buChar char=""/>
            </a:pPr>
            <a:r>
              <a:rPr lang="en-US" dirty="0"/>
              <a:t>Recognize that many teams are simply not results focused – they do not live and breathe in order to</a:t>
            </a:r>
          </a:p>
          <a:p>
            <a:pPr>
              <a:buClr>
                <a:srgbClr val="C00000"/>
              </a:buClr>
            </a:pPr>
            <a:r>
              <a:rPr lang="en-US" dirty="0"/>
              <a:t>achieve meaningful objectives, but rather merely to exist or survive.</a:t>
            </a:r>
          </a:p>
          <a:p>
            <a:pPr>
              <a:buClr>
                <a:srgbClr val="C00000"/>
              </a:buClr>
            </a:pPr>
            <a:endParaRPr lang="en-US" dirty="0"/>
          </a:p>
          <a:p>
            <a:pPr marL="285750" indent="-285750">
              <a:buClr>
                <a:srgbClr val="C00000"/>
              </a:buClr>
              <a:buFont typeface="Wingdings 3" panose="05040102010807070707" pitchFamily="18" charset="2"/>
              <a:buChar char=""/>
            </a:pPr>
            <a:r>
              <a:rPr lang="en-US" dirty="0"/>
              <a:t>Public declaration of results – teams that are willing to commit publicly to specific results are more likely to</a:t>
            </a:r>
          </a:p>
          <a:p>
            <a:pPr>
              <a:buClr>
                <a:srgbClr val="C00000"/>
              </a:buClr>
            </a:pPr>
            <a:r>
              <a:rPr lang="en-US" dirty="0"/>
              <a:t>work with a passionate, even desperate desire to achieve those results.</a:t>
            </a:r>
          </a:p>
          <a:p>
            <a:pPr>
              <a:buClr>
                <a:srgbClr val="C00000"/>
              </a:buClr>
            </a:pPr>
            <a:endParaRPr lang="en-US" dirty="0"/>
          </a:p>
          <a:p>
            <a:pPr marL="285750" indent="-285750">
              <a:buClr>
                <a:srgbClr val="C00000"/>
              </a:buClr>
              <a:buFont typeface="Wingdings 3" panose="05040102010807070707" pitchFamily="18" charset="2"/>
              <a:buChar char=""/>
            </a:pPr>
            <a:r>
              <a:rPr lang="en-US" dirty="0"/>
              <a:t>Results based rewards – letting someone take home a bonus merely for “trying hard” sends a</a:t>
            </a:r>
          </a:p>
          <a:p>
            <a:pPr>
              <a:buClr>
                <a:srgbClr val="C00000"/>
              </a:buClr>
            </a:pPr>
            <a:r>
              <a:rPr lang="en-US" dirty="0"/>
              <a:t> message that achieving the outcome may not be terribly important after all.</a:t>
            </a:r>
          </a:p>
          <a:p>
            <a:pPr>
              <a:buClr>
                <a:srgbClr val="C00000"/>
              </a:buClr>
            </a:pPr>
            <a:endParaRPr lang="en-US" dirty="0"/>
          </a:p>
          <a:p>
            <a:pPr marL="285750" indent="-285750">
              <a:buClr>
                <a:srgbClr val="C00000"/>
              </a:buClr>
              <a:buFont typeface="Wingdings 3" panose="05040102010807070707" pitchFamily="18" charset="2"/>
              <a:buChar char=""/>
            </a:pPr>
            <a:r>
              <a:rPr lang="en-US" dirty="0"/>
              <a:t>The role of the leader: perhaps more than any of the other dysfunctions, the leader must set</a:t>
            </a:r>
          </a:p>
          <a:p>
            <a:pPr>
              <a:buClr>
                <a:srgbClr val="C00000"/>
              </a:buClr>
            </a:pPr>
            <a:r>
              <a:rPr lang="en-US" dirty="0"/>
              <a:t>the tone for a focus on results. If team members sense that the leader values anything other than results,</a:t>
            </a:r>
          </a:p>
          <a:p>
            <a:pPr>
              <a:buClr>
                <a:srgbClr val="C00000"/>
              </a:buClr>
            </a:pPr>
            <a:r>
              <a:rPr lang="en-US" dirty="0"/>
              <a:t>they will take it as permission to do the same for themselves. </a:t>
            </a:r>
          </a:p>
        </p:txBody>
      </p:sp>
    </p:spTree>
    <p:extLst>
      <p:ext uri="{BB962C8B-B14F-4D97-AF65-F5344CB8AC3E}">
        <p14:creationId xmlns:p14="http://schemas.microsoft.com/office/powerpoint/2010/main" val="10665531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www.opiechoice.com/wp-content/uploads/2018/10/Humility-Hunger-Smarts-Vinn-Diagram.png">
            <a:extLst>
              <a:ext uri="{FF2B5EF4-FFF2-40B4-BE49-F238E27FC236}">
                <a16:creationId xmlns:a16="http://schemas.microsoft.com/office/drawing/2014/main" xmlns="" id="{9E96C243-65E1-44AE-B0C6-4FF234C3D0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810" y="1421674"/>
            <a:ext cx="4206166" cy="42976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BB21DE1F-13EF-4AFF-8BFF-0432A5A2E992}"/>
              </a:ext>
            </a:extLst>
          </p:cNvPr>
          <p:cNvSpPr/>
          <p:nvPr/>
        </p:nvSpPr>
        <p:spPr>
          <a:xfrm>
            <a:off x="277810" y="126074"/>
            <a:ext cx="4631717" cy="615553"/>
          </a:xfrm>
          <a:prstGeom prst="rect">
            <a:avLst/>
          </a:prstGeom>
        </p:spPr>
        <p:txBody>
          <a:bodyPr wrap="none">
            <a:spAutoFit/>
          </a:bodyPr>
          <a:lstStyle/>
          <a:p>
            <a:r>
              <a:rPr lang="en-US" sz="3400" b="1" dirty="0"/>
              <a:t>THE IDEAL TEAM PLAYER</a:t>
            </a:r>
          </a:p>
        </p:txBody>
      </p:sp>
      <p:sp>
        <p:nvSpPr>
          <p:cNvPr id="4" name="Rectangle 3">
            <a:extLst>
              <a:ext uri="{FF2B5EF4-FFF2-40B4-BE49-F238E27FC236}">
                <a16:creationId xmlns:a16="http://schemas.microsoft.com/office/drawing/2014/main" xmlns="" id="{9548673D-2203-42EA-A8AC-7D8EF3BC0963}"/>
              </a:ext>
            </a:extLst>
          </p:cNvPr>
          <p:cNvSpPr/>
          <p:nvPr/>
        </p:nvSpPr>
        <p:spPr>
          <a:xfrm>
            <a:off x="4651906" y="2534964"/>
            <a:ext cx="7191429" cy="3539430"/>
          </a:xfrm>
          <a:prstGeom prst="rect">
            <a:avLst/>
          </a:prstGeom>
        </p:spPr>
        <p:txBody>
          <a:bodyPr wrap="square">
            <a:spAutoFit/>
          </a:bodyPr>
          <a:lstStyle/>
          <a:p>
            <a:r>
              <a:rPr lang="en-US" sz="1400" b="1" dirty="0">
                <a:solidFill>
                  <a:srgbClr val="C00000"/>
                </a:solidFill>
              </a:rPr>
              <a:t>HUMBLE</a:t>
            </a:r>
          </a:p>
          <a:p>
            <a:r>
              <a:rPr lang="en-US" sz="1400" dirty="0"/>
              <a:t>Ideal team players are humble. They lack excessive ego or concerns about status. Humble people are quick to point out the contributions of others and slow to seek attention for their own. They share credit, emphasize team over self and define success collectively rather than individually.</a:t>
            </a:r>
          </a:p>
          <a:p>
            <a:endParaRPr lang="en-US" sz="1400" dirty="0"/>
          </a:p>
          <a:p>
            <a:r>
              <a:rPr lang="en-US" sz="1400" b="1" dirty="0">
                <a:solidFill>
                  <a:srgbClr val="C00000"/>
                </a:solidFill>
              </a:rPr>
              <a:t>HUNGRY</a:t>
            </a:r>
          </a:p>
          <a:p>
            <a:r>
              <a:rPr lang="en-US" sz="1400" dirty="0"/>
              <a:t>Ideal team players are hungry. They are always looking for more. More things to do. More to learn. More responsibility to take on. Hungry people almost never have to be pushed by a manager to work harder because they are self-motivated and diligent. They are constantly thinking about the next step and the next opportunity.</a:t>
            </a:r>
          </a:p>
          <a:p>
            <a:endParaRPr lang="en-US" sz="1400" dirty="0"/>
          </a:p>
          <a:p>
            <a:r>
              <a:rPr lang="en-US" sz="1400" b="1" dirty="0">
                <a:solidFill>
                  <a:srgbClr val="C00000"/>
                </a:solidFill>
              </a:rPr>
              <a:t>SMART</a:t>
            </a:r>
          </a:p>
          <a:p>
            <a:r>
              <a:rPr lang="en-US" sz="1400" dirty="0"/>
              <a:t>Ideal team players are smart. They have common sense about people. Smart people tend to know what is happening in a group situation and how to deal with others in the most effective way. They have good judgment and intuition around the subtleties of group dynamics and the impact of their words and actions.</a:t>
            </a:r>
          </a:p>
        </p:txBody>
      </p:sp>
      <p:sp>
        <p:nvSpPr>
          <p:cNvPr id="5" name="Rectangle 4">
            <a:extLst>
              <a:ext uri="{FF2B5EF4-FFF2-40B4-BE49-F238E27FC236}">
                <a16:creationId xmlns:a16="http://schemas.microsoft.com/office/drawing/2014/main" xmlns="" id="{CFBE7825-5167-441F-9EC2-06A34CD0DF13}"/>
              </a:ext>
            </a:extLst>
          </p:cNvPr>
          <p:cNvSpPr/>
          <p:nvPr/>
        </p:nvSpPr>
        <p:spPr>
          <a:xfrm>
            <a:off x="4752477" y="1161242"/>
            <a:ext cx="6420271" cy="954107"/>
          </a:xfrm>
          <a:prstGeom prst="rect">
            <a:avLst/>
          </a:prstGeom>
        </p:spPr>
        <p:txBody>
          <a:bodyPr wrap="square">
            <a:spAutoFit/>
          </a:bodyPr>
          <a:lstStyle/>
          <a:p>
            <a:pPr algn="ctr"/>
            <a:r>
              <a:rPr lang="en-US" sz="1400" b="1" dirty="0">
                <a:solidFill>
                  <a:srgbClr val="C00000"/>
                </a:solidFill>
              </a:rPr>
              <a:t>Humble, Hungry and Smart</a:t>
            </a:r>
            <a:r>
              <a:rPr lang="en-US" sz="1400" dirty="0"/>
              <a:t>—The Three Virtues Combined What makes humble, hungry and smart powerful and unique is not the individual attributes themselves, but rather the required combination of all three. If even one is missing in a team member, teamwork becomes significantly more difficult, and sometimes not possible.</a:t>
            </a:r>
          </a:p>
        </p:txBody>
      </p:sp>
    </p:spTree>
    <p:extLst>
      <p:ext uri="{BB962C8B-B14F-4D97-AF65-F5344CB8AC3E}">
        <p14:creationId xmlns:p14="http://schemas.microsoft.com/office/powerpoint/2010/main" val="36190836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Image result for how to be an ideal team player&quot;">
            <a:extLst>
              <a:ext uri="{FF2B5EF4-FFF2-40B4-BE49-F238E27FC236}">
                <a16:creationId xmlns:a16="http://schemas.microsoft.com/office/drawing/2014/main" xmlns="" id="{CF27A158-4946-4877-AE83-B567BFB55FD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8896" y="969148"/>
            <a:ext cx="3479061" cy="5212080"/>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xmlns="" id="{DCD67800-37AC-4E14-89B0-F79DCB3FB86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8200" name="Picture 8" descr="Image result for how to be an ideal team player&quot;">
            <a:extLst>
              <a:ext uri="{FF2B5EF4-FFF2-40B4-BE49-F238E27FC236}">
                <a16:creationId xmlns:a16="http://schemas.microsoft.com/office/drawing/2014/main" xmlns="" id="{436838D8-E6A2-405A-A4A2-7E58CF62A2F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56469" y="969148"/>
            <a:ext cx="3479061" cy="5212080"/>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xmlns="" id="{20F1788F-A5AE-4188-8274-F7F2E3833EC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8198" name="Picture 6" descr="Image result for how to be an ideal team player&quot;">
            <a:extLst>
              <a:ext uri="{FF2B5EF4-FFF2-40B4-BE49-F238E27FC236}">
                <a16:creationId xmlns:a16="http://schemas.microsoft.com/office/drawing/2014/main" xmlns="" id="{D9B5D597-4F3B-45DE-9ED3-7DE509188FF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384042" y="969148"/>
            <a:ext cx="3479061" cy="521208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091B8C35-4DBF-45D8-8FC6-F3B84B9C4FFA}"/>
              </a:ext>
            </a:extLst>
          </p:cNvPr>
          <p:cNvSpPr/>
          <p:nvPr/>
        </p:nvSpPr>
        <p:spPr>
          <a:xfrm>
            <a:off x="277810" y="126074"/>
            <a:ext cx="7765074" cy="615553"/>
          </a:xfrm>
          <a:prstGeom prst="rect">
            <a:avLst/>
          </a:prstGeom>
        </p:spPr>
        <p:txBody>
          <a:bodyPr wrap="none">
            <a:spAutoFit/>
          </a:bodyPr>
          <a:lstStyle/>
          <a:p>
            <a:r>
              <a:rPr lang="en-US" sz="3400" b="1" dirty="0"/>
              <a:t>TIPS TO BECOME THE IDEAL TEAM PLAYER</a:t>
            </a:r>
          </a:p>
        </p:txBody>
      </p:sp>
    </p:spTree>
    <p:extLst>
      <p:ext uri="{BB962C8B-B14F-4D97-AF65-F5344CB8AC3E}">
        <p14:creationId xmlns:p14="http://schemas.microsoft.com/office/powerpoint/2010/main" val="13335493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E476BE7-770E-46EE-87CF-BAC4C7B1C5BE}"/>
              </a:ext>
            </a:extLst>
          </p:cNvPr>
          <p:cNvPicPr>
            <a:picLocks noChangeAspect="1"/>
          </p:cNvPicPr>
          <p:nvPr/>
        </p:nvPicPr>
        <p:blipFill rotWithShape="1">
          <a:blip r:embed="rId2"/>
          <a:srcRect r="4314" b="1865"/>
          <a:stretch/>
        </p:blipFill>
        <p:spPr>
          <a:xfrm>
            <a:off x="4072034" y="919759"/>
            <a:ext cx="7874542" cy="5350414"/>
          </a:xfrm>
          <a:prstGeom prst="rect">
            <a:avLst/>
          </a:prstGeom>
        </p:spPr>
      </p:pic>
      <p:sp>
        <p:nvSpPr>
          <p:cNvPr id="3" name="Rectangle 2">
            <a:extLst>
              <a:ext uri="{FF2B5EF4-FFF2-40B4-BE49-F238E27FC236}">
                <a16:creationId xmlns:a16="http://schemas.microsoft.com/office/drawing/2014/main" xmlns="" id="{B394828B-B292-4934-AEA6-9E6C1B77D40E}"/>
              </a:ext>
            </a:extLst>
          </p:cNvPr>
          <p:cNvSpPr/>
          <p:nvPr/>
        </p:nvSpPr>
        <p:spPr>
          <a:xfrm>
            <a:off x="277810" y="126074"/>
            <a:ext cx="3521092" cy="615553"/>
          </a:xfrm>
          <a:prstGeom prst="rect">
            <a:avLst/>
          </a:prstGeom>
        </p:spPr>
        <p:txBody>
          <a:bodyPr wrap="none">
            <a:spAutoFit/>
          </a:bodyPr>
          <a:lstStyle/>
          <a:p>
            <a:r>
              <a:rPr lang="en-US" sz="3400" b="1" dirty="0"/>
              <a:t>SELF-ASSESSMENT</a:t>
            </a:r>
          </a:p>
        </p:txBody>
      </p:sp>
      <p:sp>
        <p:nvSpPr>
          <p:cNvPr id="4" name="Rectangle 3">
            <a:extLst>
              <a:ext uri="{FF2B5EF4-FFF2-40B4-BE49-F238E27FC236}">
                <a16:creationId xmlns:a16="http://schemas.microsoft.com/office/drawing/2014/main" xmlns="" id="{2396DAF3-A9A7-4940-B118-8EEE6B017F00}"/>
              </a:ext>
            </a:extLst>
          </p:cNvPr>
          <p:cNvSpPr/>
          <p:nvPr/>
        </p:nvSpPr>
        <p:spPr>
          <a:xfrm>
            <a:off x="172970" y="919759"/>
            <a:ext cx="3425253" cy="2308324"/>
          </a:xfrm>
          <a:prstGeom prst="rect">
            <a:avLst/>
          </a:prstGeom>
        </p:spPr>
        <p:txBody>
          <a:bodyPr wrap="square">
            <a:spAutoFit/>
          </a:bodyPr>
          <a:lstStyle/>
          <a:p>
            <a:r>
              <a:rPr lang="en-US" dirty="0"/>
              <a:t>Instructions: Use the scale below to indicate how each statement applies to your actions on the team. Respond as honestly as possible as this will allow you to most accurately identify any ideas of development that you may have.</a:t>
            </a:r>
          </a:p>
        </p:txBody>
      </p:sp>
      <p:sp>
        <p:nvSpPr>
          <p:cNvPr id="5" name="Rectangle 4">
            <a:extLst>
              <a:ext uri="{FF2B5EF4-FFF2-40B4-BE49-F238E27FC236}">
                <a16:creationId xmlns:a16="http://schemas.microsoft.com/office/drawing/2014/main" xmlns="" id="{FFAC2C62-AA14-4E5F-8F0D-D2382DF14F70}"/>
              </a:ext>
            </a:extLst>
          </p:cNvPr>
          <p:cNvSpPr/>
          <p:nvPr/>
        </p:nvSpPr>
        <p:spPr>
          <a:xfrm>
            <a:off x="5676405" y="965255"/>
            <a:ext cx="3846630" cy="344069"/>
          </a:xfrm>
          <a:prstGeom prst="rect">
            <a:avLst/>
          </a:prstGeom>
        </p:spPr>
        <p:txBody>
          <a:bodyPr wrap="none">
            <a:spAutoFit/>
          </a:bodyPr>
          <a:lstStyle/>
          <a:p>
            <a:pPr>
              <a:lnSpc>
                <a:spcPct val="107000"/>
              </a:lnSpc>
              <a:spcAft>
                <a:spcPts val="800"/>
              </a:spcAft>
            </a:pPr>
            <a:r>
              <a:rPr lang="en-US" sz="1600" dirty="0">
                <a:latin typeface="Calibri" panose="020F0502020204030204" pitchFamily="34" charset="0"/>
                <a:ea typeface="Yu Mincho" panose="02020400000000000000" pitchFamily="18" charset="-128"/>
                <a:cs typeface="Times New Roman" panose="02020603050405020304" pitchFamily="18" charset="0"/>
              </a:rPr>
              <a:t>Scale:</a:t>
            </a:r>
            <a:r>
              <a:rPr lang="en-US" sz="1600" b="1" dirty="0">
                <a:latin typeface="Calibri" panose="020F0502020204030204" pitchFamily="34" charset="0"/>
                <a:ea typeface="Yu Mincho" panose="02020400000000000000" pitchFamily="18" charset="-128"/>
                <a:cs typeface="Times New Roman" panose="02020603050405020304" pitchFamily="18" charset="0"/>
              </a:rPr>
              <a:t> </a:t>
            </a:r>
            <a:r>
              <a:rPr lang="en-US" sz="1600" b="1" dirty="0">
                <a:solidFill>
                  <a:srgbClr val="B40000"/>
                </a:solidFill>
                <a:latin typeface="Calibri" panose="020F0502020204030204" pitchFamily="34" charset="0"/>
                <a:ea typeface="Yu Mincho" panose="02020400000000000000" pitchFamily="18" charset="-128"/>
                <a:cs typeface="Times New Roman" panose="02020603050405020304" pitchFamily="18" charset="0"/>
              </a:rPr>
              <a:t>3</a:t>
            </a:r>
            <a:r>
              <a:rPr lang="en-US" sz="1600" b="1" dirty="0">
                <a:latin typeface="Calibri" panose="020F0502020204030204" pitchFamily="34" charset="0"/>
                <a:ea typeface="Yu Mincho" panose="02020400000000000000" pitchFamily="18" charset="-128"/>
                <a:cs typeface="Times New Roman" panose="02020603050405020304" pitchFamily="18" charset="0"/>
              </a:rPr>
              <a:t> </a:t>
            </a:r>
            <a:r>
              <a:rPr lang="en-US" sz="1600" dirty="0">
                <a:latin typeface="Calibri" panose="020F0502020204030204" pitchFamily="34" charset="0"/>
                <a:ea typeface="Yu Mincho" panose="02020400000000000000" pitchFamily="18" charset="-128"/>
                <a:cs typeface="Times New Roman" panose="02020603050405020304" pitchFamily="18" charset="0"/>
              </a:rPr>
              <a:t>– Usually,</a:t>
            </a:r>
            <a:r>
              <a:rPr lang="en-US" sz="1600" dirty="0">
                <a:solidFill>
                  <a:srgbClr val="B40000"/>
                </a:solidFill>
                <a:latin typeface="Calibri" panose="020F0502020204030204" pitchFamily="34" charset="0"/>
                <a:ea typeface="Yu Mincho" panose="02020400000000000000" pitchFamily="18" charset="-128"/>
                <a:cs typeface="Times New Roman" panose="02020603050405020304" pitchFamily="18" charset="0"/>
              </a:rPr>
              <a:t> </a:t>
            </a:r>
            <a:r>
              <a:rPr lang="en-US" sz="1600" b="1" dirty="0">
                <a:solidFill>
                  <a:srgbClr val="B40000"/>
                </a:solidFill>
                <a:latin typeface="Calibri" panose="020F0502020204030204" pitchFamily="34" charset="0"/>
                <a:ea typeface="Yu Mincho" panose="02020400000000000000" pitchFamily="18" charset="-128"/>
                <a:cs typeface="Times New Roman" panose="02020603050405020304" pitchFamily="18" charset="0"/>
              </a:rPr>
              <a:t>2</a:t>
            </a:r>
            <a:r>
              <a:rPr lang="en-US" sz="1600" dirty="0">
                <a:solidFill>
                  <a:srgbClr val="B40000"/>
                </a:solidFill>
                <a:latin typeface="Calibri" panose="020F0502020204030204" pitchFamily="34" charset="0"/>
                <a:ea typeface="Yu Mincho" panose="02020400000000000000" pitchFamily="18" charset="-128"/>
                <a:cs typeface="Times New Roman" panose="02020603050405020304" pitchFamily="18" charset="0"/>
              </a:rPr>
              <a:t> </a:t>
            </a:r>
            <a:r>
              <a:rPr lang="en-US" sz="1600" dirty="0">
                <a:latin typeface="Calibri" panose="020F0502020204030204" pitchFamily="34" charset="0"/>
                <a:ea typeface="Yu Mincho" panose="02020400000000000000" pitchFamily="18" charset="-128"/>
                <a:cs typeface="Times New Roman" panose="02020603050405020304" pitchFamily="18" charset="0"/>
              </a:rPr>
              <a:t>– Sometimes, </a:t>
            </a:r>
            <a:r>
              <a:rPr lang="en-US" sz="1600" b="1" dirty="0">
                <a:solidFill>
                  <a:srgbClr val="B40000"/>
                </a:solidFill>
                <a:latin typeface="Calibri" panose="020F0502020204030204" pitchFamily="34" charset="0"/>
                <a:ea typeface="Yu Mincho" panose="02020400000000000000" pitchFamily="18" charset="-128"/>
                <a:cs typeface="Times New Roman" panose="02020603050405020304" pitchFamily="18" charset="0"/>
              </a:rPr>
              <a:t>1</a:t>
            </a:r>
            <a:r>
              <a:rPr lang="en-US" sz="1600" dirty="0">
                <a:latin typeface="Calibri" panose="020F0502020204030204" pitchFamily="34" charset="0"/>
                <a:ea typeface="Yu Mincho" panose="02020400000000000000" pitchFamily="18" charset="-128"/>
                <a:cs typeface="Times New Roman" panose="02020603050405020304" pitchFamily="18" charset="0"/>
              </a:rPr>
              <a:t> – Rarely</a:t>
            </a:r>
          </a:p>
        </p:txBody>
      </p:sp>
    </p:spTree>
    <p:extLst>
      <p:ext uri="{BB962C8B-B14F-4D97-AF65-F5344CB8AC3E}">
        <p14:creationId xmlns:p14="http://schemas.microsoft.com/office/powerpoint/2010/main" val="1981305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658A54F-44A9-4F12-81EF-066660777065}"/>
              </a:ext>
            </a:extLst>
          </p:cNvPr>
          <p:cNvPicPr>
            <a:picLocks noChangeAspect="1"/>
          </p:cNvPicPr>
          <p:nvPr/>
        </p:nvPicPr>
        <p:blipFill>
          <a:blip r:embed="rId2"/>
          <a:stretch>
            <a:fillRect/>
          </a:stretch>
        </p:blipFill>
        <p:spPr>
          <a:xfrm>
            <a:off x="360937" y="2238453"/>
            <a:ext cx="8686800" cy="2381094"/>
          </a:xfrm>
          <a:prstGeom prst="rect">
            <a:avLst/>
          </a:prstGeom>
        </p:spPr>
      </p:pic>
      <p:sp>
        <p:nvSpPr>
          <p:cNvPr id="3" name="Rectangle 2">
            <a:extLst>
              <a:ext uri="{FF2B5EF4-FFF2-40B4-BE49-F238E27FC236}">
                <a16:creationId xmlns:a16="http://schemas.microsoft.com/office/drawing/2014/main" xmlns="" id="{593D3E4D-9182-4608-A4E6-9B9FC97E0B4F}"/>
              </a:ext>
            </a:extLst>
          </p:cNvPr>
          <p:cNvSpPr/>
          <p:nvPr/>
        </p:nvSpPr>
        <p:spPr>
          <a:xfrm>
            <a:off x="277810" y="126074"/>
            <a:ext cx="5274777" cy="615553"/>
          </a:xfrm>
          <a:prstGeom prst="rect">
            <a:avLst/>
          </a:prstGeom>
        </p:spPr>
        <p:txBody>
          <a:bodyPr wrap="none">
            <a:spAutoFit/>
          </a:bodyPr>
          <a:lstStyle/>
          <a:p>
            <a:r>
              <a:rPr lang="en-US" sz="3400" b="1" dirty="0"/>
              <a:t>SELF-ASSESSMENT SCORING</a:t>
            </a:r>
          </a:p>
        </p:txBody>
      </p:sp>
      <p:pic>
        <p:nvPicPr>
          <p:cNvPr id="2050" name="Picture 2" descr="The Ideal Team Player Book">
            <a:extLst>
              <a:ext uri="{FF2B5EF4-FFF2-40B4-BE49-F238E27FC236}">
                <a16:creationId xmlns:a16="http://schemas.microsoft.com/office/drawing/2014/main" xmlns="" id="{69918AA2-BFDB-4808-A71E-384DC4B196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935" t="12084" r="22623" b="10952"/>
          <a:stretch/>
        </p:blipFill>
        <p:spPr bwMode="auto">
          <a:xfrm>
            <a:off x="9270743" y="1530240"/>
            <a:ext cx="2560320" cy="3797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9630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xmlns="" id="{284EDFF4-692D-47F8-8D29-F9C76A2DF3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889" r="-413" b="48445"/>
          <a:stretch/>
        </p:blipFill>
        <p:spPr bwMode="auto">
          <a:xfrm>
            <a:off x="142504" y="1122664"/>
            <a:ext cx="5760720" cy="230633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xmlns="" id="{44F83440-B61E-45FA-917E-7963436BD0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173" r="-413" b="33161"/>
          <a:stretch/>
        </p:blipFill>
        <p:spPr bwMode="auto">
          <a:xfrm>
            <a:off x="142504" y="3767886"/>
            <a:ext cx="5760720" cy="23063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xmlns="" id="{0A11CB4D-497A-49ED-B068-42E47A6DB8E0}"/>
              </a:ext>
            </a:extLst>
          </p:cNvPr>
          <p:cNvPicPr>
            <a:picLocks noChangeArrowheads="1"/>
          </p:cNvPicPr>
          <p:nvPr/>
        </p:nvPicPr>
        <p:blipFill rotWithShape="1">
          <a:blip r:embed="rId2">
            <a:extLst>
              <a:ext uri="{28A0092B-C50C-407E-A947-70E740481C1C}">
                <a14:useLocalDpi xmlns:a14="http://schemas.microsoft.com/office/drawing/2010/main" val="0"/>
              </a:ext>
            </a:extLst>
          </a:blip>
          <a:srcRect l="1" t="66665" r="-260" b="18271"/>
          <a:stretch/>
        </p:blipFill>
        <p:spPr bwMode="auto">
          <a:xfrm>
            <a:off x="6288776" y="1124712"/>
            <a:ext cx="5760720" cy="23042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xmlns="" id="{442116A1-EADE-4FF5-BF91-7809231F0183}"/>
              </a:ext>
            </a:extLst>
          </p:cNvPr>
          <p:cNvPicPr>
            <a:picLocks noChangeArrowheads="1"/>
          </p:cNvPicPr>
          <p:nvPr/>
        </p:nvPicPr>
        <p:blipFill rotWithShape="1">
          <a:blip r:embed="rId2">
            <a:extLst>
              <a:ext uri="{28A0092B-C50C-407E-A947-70E740481C1C}">
                <a14:useLocalDpi xmlns:a14="http://schemas.microsoft.com/office/drawing/2010/main" val="0"/>
              </a:ext>
            </a:extLst>
          </a:blip>
          <a:srcRect l="437" t="81901" r="576" b="3554"/>
          <a:stretch/>
        </p:blipFill>
        <p:spPr bwMode="auto">
          <a:xfrm>
            <a:off x="6288776" y="3769934"/>
            <a:ext cx="5760720" cy="23042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13EA077B-6B80-4F70-B528-A1AC75B4A6B3}"/>
              </a:ext>
            </a:extLst>
          </p:cNvPr>
          <p:cNvSpPr/>
          <p:nvPr/>
        </p:nvSpPr>
        <p:spPr>
          <a:xfrm>
            <a:off x="142504" y="168225"/>
            <a:ext cx="7279574" cy="615553"/>
          </a:xfrm>
          <a:prstGeom prst="rect">
            <a:avLst/>
          </a:prstGeom>
        </p:spPr>
        <p:txBody>
          <a:bodyPr wrap="square">
            <a:spAutoFit/>
          </a:bodyPr>
          <a:lstStyle/>
          <a:p>
            <a:r>
              <a:rPr lang="en-US" sz="3400" b="1" dirty="0"/>
              <a:t>TIPS TO BUILDING THE BEST TEAM </a:t>
            </a:r>
            <a:endParaRPr lang="en-US" sz="3400" b="1" i="0" dirty="0">
              <a:effectLst/>
            </a:endParaRPr>
          </a:p>
        </p:txBody>
      </p:sp>
    </p:spTree>
    <p:extLst>
      <p:ext uri="{BB962C8B-B14F-4D97-AF65-F5344CB8AC3E}">
        <p14:creationId xmlns:p14="http://schemas.microsoft.com/office/powerpoint/2010/main" val="26858829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1767704-72B5-4479-9C9C-A348811E4DE3}"/>
              </a:ext>
            </a:extLst>
          </p:cNvPr>
          <p:cNvSpPr/>
          <p:nvPr/>
        </p:nvSpPr>
        <p:spPr>
          <a:xfrm>
            <a:off x="553428" y="1093931"/>
            <a:ext cx="9943557" cy="3416320"/>
          </a:xfrm>
          <a:prstGeom prst="rect">
            <a:avLst/>
          </a:prstGeom>
        </p:spPr>
        <p:txBody>
          <a:bodyPr wrap="square">
            <a:spAutoFit/>
          </a:bodyPr>
          <a:lstStyle/>
          <a:p>
            <a:pPr fontAlgn="base"/>
            <a:r>
              <a:rPr lang="en-US" i="0" dirty="0">
                <a:solidFill>
                  <a:srgbClr val="202020"/>
                </a:solidFill>
                <a:effectLst/>
              </a:rPr>
              <a:t>Daniel Pink, in his bestseller DRIVE, tells a story about Clare Booth Luce, who was a writer and one of the first woman to  serve in the US Congress.  In 1962 she had a meeting with JFK. At the time, JFK was doing a thousand things at home and abroad, and Luce was concerned that his presidency was becoming muddled paragraph.</a:t>
            </a:r>
          </a:p>
          <a:p>
            <a:pPr fontAlgn="base"/>
            <a:endParaRPr lang="en-US" i="0" dirty="0">
              <a:solidFill>
                <a:srgbClr val="202020"/>
              </a:solidFill>
              <a:effectLst/>
            </a:endParaRPr>
          </a:p>
          <a:p>
            <a:pPr fontAlgn="base"/>
            <a:r>
              <a:rPr lang="en-US" i="0" dirty="0">
                <a:solidFill>
                  <a:srgbClr val="202020"/>
                </a:solidFill>
                <a:effectLst/>
              </a:rPr>
              <a:t>She told him: </a:t>
            </a:r>
            <a:r>
              <a:rPr lang="en-US" i="0" dirty="0">
                <a:solidFill>
                  <a:srgbClr val="C00000"/>
                </a:solidFill>
                <a:effectLst/>
              </a:rPr>
              <a:t>“A great man is one sentence.”  We believe a great organization is also one sentence.</a:t>
            </a:r>
          </a:p>
          <a:p>
            <a:pPr fontAlgn="base"/>
            <a:endParaRPr lang="en-US" i="0" dirty="0">
              <a:solidFill>
                <a:srgbClr val="202020"/>
              </a:solidFill>
              <a:effectLst/>
            </a:endParaRPr>
          </a:p>
          <a:p>
            <a:pPr fontAlgn="base"/>
            <a:r>
              <a:rPr lang="en-US" i="0" dirty="0">
                <a:solidFill>
                  <a:srgbClr val="202020"/>
                </a:solidFill>
                <a:effectLst/>
              </a:rPr>
              <a:t>Like President Lincoln: “He preserved the union and freed the slaves.”</a:t>
            </a:r>
          </a:p>
          <a:p>
            <a:pPr fontAlgn="base"/>
            <a:endParaRPr lang="en-US" i="0" dirty="0">
              <a:solidFill>
                <a:srgbClr val="202020"/>
              </a:solidFill>
              <a:effectLst/>
            </a:endParaRPr>
          </a:p>
          <a:p>
            <a:pPr fontAlgn="base"/>
            <a:r>
              <a:rPr lang="en-US" i="0" dirty="0">
                <a:solidFill>
                  <a:srgbClr val="202020"/>
                </a:solidFill>
                <a:effectLst/>
              </a:rPr>
              <a:t>Like FDR: “He lifted us out of a great depression and helped us win a world war.”</a:t>
            </a:r>
          </a:p>
          <a:p>
            <a:pPr fontAlgn="base"/>
            <a:endParaRPr lang="en-US" i="0" dirty="0">
              <a:solidFill>
                <a:srgbClr val="202020"/>
              </a:solidFill>
              <a:effectLst/>
            </a:endParaRPr>
          </a:p>
          <a:p>
            <a:pPr fontAlgn="base"/>
            <a:r>
              <a:rPr lang="en-US" i="0" dirty="0">
                <a:solidFill>
                  <a:srgbClr val="202020"/>
                </a:solidFill>
                <a:effectLst/>
              </a:rPr>
              <a:t>So the question she posed to JFK was this: What was to be </a:t>
            </a:r>
            <a:r>
              <a:rPr lang="en-US" i="1" dirty="0">
                <a:solidFill>
                  <a:srgbClr val="202020"/>
                </a:solidFill>
                <a:effectLst/>
              </a:rPr>
              <a:t>his</a:t>
            </a:r>
            <a:r>
              <a:rPr lang="en-US" i="0" dirty="0">
                <a:solidFill>
                  <a:srgbClr val="202020"/>
                </a:solidFill>
                <a:effectLst/>
              </a:rPr>
              <a:t> sentence?</a:t>
            </a:r>
          </a:p>
        </p:txBody>
      </p:sp>
      <p:sp>
        <p:nvSpPr>
          <p:cNvPr id="5" name="Rectangle 4">
            <a:extLst>
              <a:ext uri="{FF2B5EF4-FFF2-40B4-BE49-F238E27FC236}">
                <a16:creationId xmlns:a16="http://schemas.microsoft.com/office/drawing/2014/main" xmlns="" id="{E2B6DF40-4C1F-4E05-B0D0-A4CC465B798B}"/>
              </a:ext>
            </a:extLst>
          </p:cNvPr>
          <p:cNvSpPr/>
          <p:nvPr/>
        </p:nvSpPr>
        <p:spPr>
          <a:xfrm>
            <a:off x="411935" y="121123"/>
            <a:ext cx="5024965" cy="615553"/>
          </a:xfrm>
          <a:prstGeom prst="rect">
            <a:avLst/>
          </a:prstGeom>
        </p:spPr>
        <p:txBody>
          <a:bodyPr wrap="none">
            <a:spAutoFit/>
          </a:bodyPr>
          <a:lstStyle/>
          <a:p>
            <a:r>
              <a:rPr lang="en-US" sz="3400" b="1" dirty="0"/>
              <a:t>WHAT IS YOUR SENTENCE?</a:t>
            </a:r>
          </a:p>
        </p:txBody>
      </p:sp>
      <p:pic>
        <p:nvPicPr>
          <p:cNvPr id="6" name="Picture 2" descr="https://vialogue.files.wordpress.com/2010/05/drive.png?w=594">
            <a:extLst>
              <a:ext uri="{FF2B5EF4-FFF2-40B4-BE49-F238E27FC236}">
                <a16:creationId xmlns:a16="http://schemas.microsoft.com/office/drawing/2014/main" xmlns="" id="{254ED713-DC11-4FB9-8C8D-76EF59FD29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9078" y="2172510"/>
            <a:ext cx="1479494" cy="210312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xmlns="" id="{39D5C801-9C8E-4DDA-95C6-9D9C637D2AE0}"/>
              </a:ext>
            </a:extLst>
          </p:cNvPr>
          <p:cNvGrpSpPr/>
          <p:nvPr/>
        </p:nvGrpSpPr>
        <p:grpSpPr>
          <a:xfrm>
            <a:off x="1736038" y="4419598"/>
            <a:ext cx="8719923" cy="1754326"/>
            <a:chOff x="1732822" y="4744872"/>
            <a:chExt cx="8719923" cy="1519843"/>
          </a:xfrm>
        </p:grpSpPr>
        <p:pic>
          <p:nvPicPr>
            <p:cNvPr id="7" name="Picture 6" descr="Image result for writing utensils image">
              <a:extLst>
                <a:ext uri="{FF2B5EF4-FFF2-40B4-BE49-F238E27FC236}">
                  <a16:creationId xmlns:a16="http://schemas.microsoft.com/office/drawing/2014/main" xmlns="" id="{586421C1-216F-4FAB-B416-7964A25F46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3401"/>
            <a:stretch/>
          </p:blipFill>
          <p:spPr bwMode="auto">
            <a:xfrm>
              <a:off x="1771882" y="4744872"/>
              <a:ext cx="8680863" cy="147732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 descr="Image result for writing utensils image">
              <a:extLst>
                <a:ext uri="{FF2B5EF4-FFF2-40B4-BE49-F238E27FC236}">
                  <a16:creationId xmlns:a16="http://schemas.microsoft.com/office/drawing/2014/main" xmlns="" id="{0C575B9B-3271-4EA4-843C-0A0B78601C1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810" t="21991" r="-406"/>
            <a:stretch/>
          </p:blipFill>
          <p:spPr bwMode="auto">
            <a:xfrm>
              <a:off x="1732822" y="4844169"/>
              <a:ext cx="2018572" cy="12787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A7913D62-7F49-4DB3-8486-2591429E4373}"/>
                </a:ext>
              </a:extLst>
            </p:cNvPr>
            <p:cNvSpPr/>
            <p:nvPr/>
          </p:nvSpPr>
          <p:spPr>
            <a:xfrm>
              <a:off x="3458178" y="4744872"/>
              <a:ext cx="6955508" cy="1519843"/>
            </a:xfrm>
            <a:prstGeom prst="rect">
              <a:avLst/>
            </a:prstGeom>
          </p:spPr>
          <p:txBody>
            <a:bodyPr wrap="square">
              <a:spAutoFit/>
            </a:bodyPr>
            <a:lstStyle/>
            <a:p>
              <a:r>
                <a:rPr lang="en-US" b="1" dirty="0">
                  <a:solidFill>
                    <a:srgbClr val="333333"/>
                  </a:solidFill>
                  <a:latin typeface="+mj-lt"/>
                </a:rPr>
                <a:t>Activity:</a:t>
              </a:r>
              <a:r>
                <a:rPr lang="en-US" dirty="0">
                  <a:solidFill>
                    <a:srgbClr val="333333"/>
                  </a:solidFill>
                  <a:latin typeface="+mj-lt"/>
                </a:rPr>
                <a:t> Think about and then write down your sentence and one for your organization. In other words, what is the short, one sentence version of how you want to be remembered and how you want your organization remembered.  Asking yourself and your team this will help direct you toward a path which will be successful and fulfilling. Asking employees this question will help you assist them to be in the right seat on your bus..</a:t>
              </a:r>
              <a:endParaRPr lang="en-US" dirty="0">
                <a:latin typeface="+mj-lt"/>
              </a:endParaRPr>
            </a:p>
          </p:txBody>
        </p:sp>
      </p:grpSp>
    </p:spTree>
    <p:extLst>
      <p:ext uri="{BB962C8B-B14F-4D97-AF65-F5344CB8AC3E}">
        <p14:creationId xmlns:p14="http://schemas.microsoft.com/office/powerpoint/2010/main" val="36258879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E05CD683-A2E6-4AFF-A560-C7904B826096}"/>
              </a:ext>
            </a:extLst>
          </p:cNvPr>
          <p:cNvSpPr/>
          <p:nvPr/>
        </p:nvSpPr>
        <p:spPr>
          <a:xfrm>
            <a:off x="277810" y="916032"/>
            <a:ext cx="3147721" cy="461665"/>
          </a:xfrm>
          <a:prstGeom prst="rect">
            <a:avLst/>
          </a:prstGeom>
        </p:spPr>
        <p:txBody>
          <a:bodyPr wrap="none">
            <a:spAutoFit/>
          </a:bodyPr>
          <a:lstStyle/>
          <a:p>
            <a:r>
              <a:rPr lang="en-US" sz="2400" b="1" dirty="0"/>
              <a:t>SOME OBSERVATIONS :</a:t>
            </a:r>
          </a:p>
        </p:txBody>
      </p:sp>
      <p:sp>
        <p:nvSpPr>
          <p:cNvPr id="4" name="Rectangle 3">
            <a:extLst>
              <a:ext uri="{FF2B5EF4-FFF2-40B4-BE49-F238E27FC236}">
                <a16:creationId xmlns:a16="http://schemas.microsoft.com/office/drawing/2014/main" xmlns="" id="{157E081F-A7A1-4572-A6A6-F15CA9FECFBD}"/>
              </a:ext>
            </a:extLst>
          </p:cNvPr>
          <p:cNvSpPr/>
          <p:nvPr/>
        </p:nvSpPr>
        <p:spPr>
          <a:xfrm>
            <a:off x="277810" y="1354106"/>
            <a:ext cx="8757333" cy="3416320"/>
          </a:xfrm>
          <a:prstGeom prst="rect">
            <a:avLst/>
          </a:prstGeom>
        </p:spPr>
        <p:txBody>
          <a:bodyPr wrap="square">
            <a:spAutoFit/>
          </a:bodyPr>
          <a:lstStyle/>
          <a:p>
            <a:pPr marL="342900" indent="-342900">
              <a:buAutoNum type="arabicPeriod"/>
            </a:pPr>
            <a:r>
              <a:rPr lang="en-US" dirty="0"/>
              <a:t>Team success requires great and lasting trust.</a:t>
            </a:r>
          </a:p>
          <a:p>
            <a:endParaRPr lang="en-US" dirty="0"/>
          </a:p>
          <a:p>
            <a:r>
              <a:rPr lang="en-US" dirty="0"/>
              <a:t>2. Trust enables success at dealing with conflict in a way that does not “break” the team.</a:t>
            </a:r>
          </a:p>
          <a:p>
            <a:endParaRPr lang="en-US" dirty="0"/>
          </a:p>
          <a:p>
            <a:r>
              <a:rPr lang="en-US" dirty="0"/>
              <a:t>3. Trust leads to mutual commitment.</a:t>
            </a:r>
          </a:p>
          <a:p>
            <a:endParaRPr lang="en-US" dirty="0"/>
          </a:p>
          <a:p>
            <a:r>
              <a:rPr lang="en-US" dirty="0"/>
              <a:t>4. Trust leads to genuine accountability.</a:t>
            </a:r>
          </a:p>
          <a:p>
            <a:endParaRPr lang="en-US" dirty="0"/>
          </a:p>
          <a:p>
            <a:r>
              <a:rPr lang="en-US" dirty="0"/>
              <a:t>5. For all of this to happen, the leader is critical – truly important.</a:t>
            </a:r>
          </a:p>
          <a:p>
            <a:r>
              <a:rPr lang="en-US" dirty="0"/>
              <a:t>Every team has to have a very good leader.</a:t>
            </a:r>
          </a:p>
          <a:p>
            <a:endParaRPr lang="en-US" dirty="0"/>
          </a:p>
          <a:p>
            <a:endParaRPr lang="en-US" dirty="0"/>
          </a:p>
        </p:txBody>
      </p:sp>
      <p:sp>
        <p:nvSpPr>
          <p:cNvPr id="5" name="Rectangle 4">
            <a:extLst>
              <a:ext uri="{FF2B5EF4-FFF2-40B4-BE49-F238E27FC236}">
                <a16:creationId xmlns:a16="http://schemas.microsoft.com/office/drawing/2014/main" xmlns="" id="{87C21021-3365-4B1F-92A6-601A39C9412E}"/>
              </a:ext>
            </a:extLst>
          </p:cNvPr>
          <p:cNvSpPr/>
          <p:nvPr/>
        </p:nvSpPr>
        <p:spPr>
          <a:xfrm>
            <a:off x="277810" y="126074"/>
            <a:ext cx="3502369" cy="615553"/>
          </a:xfrm>
          <a:prstGeom prst="rect">
            <a:avLst/>
          </a:prstGeom>
        </p:spPr>
        <p:txBody>
          <a:bodyPr wrap="none">
            <a:spAutoFit/>
          </a:bodyPr>
          <a:lstStyle/>
          <a:p>
            <a:r>
              <a:rPr lang="en-US" sz="3400" b="1" dirty="0"/>
              <a:t>FINAL THOUGHTS</a:t>
            </a:r>
          </a:p>
        </p:txBody>
      </p:sp>
      <p:pic>
        <p:nvPicPr>
          <p:cNvPr id="9218" name="Picture 2" descr="Related image">
            <a:extLst>
              <a:ext uri="{FF2B5EF4-FFF2-40B4-BE49-F238E27FC236}">
                <a16:creationId xmlns:a16="http://schemas.microsoft.com/office/drawing/2014/main" xmlns="" id="{1FD140BA-CC73-40F0-8346-286220643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5493" y="3698220"/>
            <a:ext cx="4206240" cy="1915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7497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E0DD18B-7786-4844-9957-015BF2633444}"/>
              </a:ext>
            </a:extLst>
          </p:cNvPr>
          <p:cNvPicPr>
            <a:picLocks noChangeAspect="1"/>
          </p:cNvPicPr>
          <p:nvPr/>
        </p:nvPicPr>
        <p:blipFill>
          <a:blip r:embed="rId2"/>
          <a:stretch>
            <a:fillRect/>
          </a:stretch>
        </p:blipFill>
        <p:spPr>
          <a:xfrm>
            <a:off x="2410449" y="3846269"/>
            <a:ext cx="2533650" cy="2409825"/>
          </a:xfrm>
          <a:prstGeom prst="rect">
            <a:avLst/>
          </a:prstGeom>
        </p:spPr>
      </p:pic>
      <p:pic>
        <p:nvPicPr>
          <p:cNvPr id="4" name="Picture 3">
            <a:extLst>
              <a:ext uri="{FF2B5EF4-FFF2-40B4-BE49-F238E27FC236}">
                <a16:creationId xmlns:a16="http://schemas.microsoft.com/office/drawing/2014/main" xmlns="" id="{3DF10ACA-E9BB-448E-836C-E202686B6ED3}"/>
              </a:ext>
            </a:extLst>
          </p:cNvPr>
          <p:cNvPicPr>
            <a:picLocks noChangeAspect="1"/>
          </p:cNvPicPr>
          <p:nvPr/>
        </p:nvPicPr>
        <p:blipFill>
          <a:blip r:embed="rId3"/>
          <a:stretch>
            <a:fillRect/>
          </a:stretch>
        </p:blipFill>
        <p:spPr>
          <a:xfrm>
            <a:off x="4584978" y="855891"/>
            <a:ext cx="2619375" cy="2447925"/>
          </a:xfrm>
          <a:prstGeom prst="rect">
            <a:avLst/>
          </a:prstGeom>
        </p:spPr>
      </p:pic>
      <p:pic>
        <p:nvPicPr>
          <p:cNvPr id="5" name="Picture 4">
            <a:extLst>
              <a:ext uri="{FF2B5EF4-FFF2-40B4-BE49-F238E27FC236}">
                <a16:creationId xmlns:a16="http://schemas.microsoft.com/office/drawing/2014/main" xmlns="" id="{B1CA2881-233E-4B28-BBD1-7349C5734DE2}"/>
              </a:ext>
            </a:extLst>
          </p:cNvPr>
          <p:cNvPicPr>
            <a:picLocks noChangeAspect="1"/>
          </p:cNvPicPr>
          <p:nvPr/>
        </p:nvPicPr>
        <p:blipFill>
          <a:blip r:embed="rId4"/>
          <a:stretch>
            <a:fillRect/>
          </a:stretch>
        </p:blipFill>
        <p:spPr>
          <a:xfrm>
            <a:off x="8655903" y="1044222"/>
            <a:ext cx="2667000" cy="2447925"/>
          </a:xfrm>
          <a:prstGeom prst="rect">
            <a:avLst/>
          </a:prstGeom>
        </p:spPr>
      </p:pic>
      <p:grpSp>
        <p:nvGrpSpPr>
          <p:cNvPr id="12" name="Group 11">
            <a:extLst>
              <a:ext uri="{FF2B5EF4-FFF2-40B4-BE49-F238E27FC236}">
                <a16:creationId xmlns:a16="http://schemas.microsoft.com/office/drawing/2014/main" xmlns="" id="{12A5E449-C6FD-415D-A42F-8C3A034F9C95}"/>
              </a:ext>
            </a:extLst>
          </p:cNvPr>
          <p:cNvGrpSpPr/>
          <p:nvPr/>
        </p:nvGrpSpPr>
        <p:grpSpPr>
          <a:xfrm>
            <a:off x="6718186" y="3789119"/>
            <a:ext cx="2990850" cy="2466975"/>
            <a:chOff x="6231255" y="3546161"/>
            <a:chExt cx="2990850" cy="2466975"/>
          </a:xfrm>
        </p:grpSpPr>
        <p:pic>
          <p:nvPicPr>
            <p:cNvPr id="6" name="Picture 5">
              <a:extLst>
                <a:ext uri="{FF2B5EF4-FFF2-40B4-BE49-F238E27FC236}">
                  <a16:creationId xmlns:a16="http://schemas.microsoft.com/office/drawing/2014/main" xmlns="" id="{FFAD6A15-2011-4148-A5CE-B5E29811E424}"/>
                </a:ext>
              </a:extLst>
            </p:cNvPr>
            <p:cNvPicPr>
              <a:picLocks noChangeAspect="1"/>
            </p:cNvPicPr>
            <p:nvPr/>
          </p:nvPicPr>
          <p:blipFill>
            <a:blip r:embed="rId5"/>
            <a:stretch>
              <a:fillRect/>
            </a:stretch>
          </p:blipFill>
          <p:spPr>
            <a:xfrm>
              <a:off x="6231255" y="3546161"/>
              <a:ext cx="2990850" cy="2466975"/>
            </a:xfrm>
            <a:prstGeom prst="rect">
              <a:avLst/>
            </a:prstGeom>
          </p:spPr>
        </p:pic>
        <p:sp>
          <p:nvSpPr>
            <p:cNvPr id="9" name="Rectangle 8">
              <a:extLst>
                <a:ext uri="{FF2B5EF4-FFF2-40B4-BE49-F238E27FC236}">
                  <a16:creationId xmlns:a16="http://schemas.microsoft.com/office/drawing/2014/main" xmlns="" id="{B6654CDD-645F-4DF3-A3F3-E1F1EC747C88}"/>
                </a:ext>
              </a:extLst>
            </p:cNvPr>
            <p:cNvSpPr/>
            <p:nvPr/>
          </p:nvSpPr>
          <p:spPr>
            <a:xfrm>
              <a:off x="6702507" y="4394385"/>
              <a:ext cx="2048345" cy="830997"/>
            </a:xfrm>
            <a:prstGeom prst="rect">
              <a:avLst/>
            </a:prstGeom>
          </p:spPr>
          <p:txBody>
            <a:bodyPr wrap="square">
              <a:spAutoFit/>
            </a:bodyPr>
            <a:lstStyle/>
            <a:p>
              <a:pPr algn="ctr"/>
              <a:r>
                <a:rPr lang="en-US" sz="1600" b="1" dirty="0">
                  <a:ea typeface="Verdana" panose="020B0604030504040204" pitchFamily="34" charset="0"/>
                  <a:cs typeface="Verdana" panose="020B0604030504040204" pitchFamily="34" charset="0"/>
                </a:rPr>
                <a:t>Don’t win arguments; </a:t>
              </a:r>
            </a:p>
            <a:p>
              <a:pPr algn="ctr"/>
              <a:r>
                <a:rPr lang="en-US" sz="1600" b="1" dirty="0">
                  <a:ea typeface="Verdana" panose="020B0604030504040204" pitchFamily="34" charset="0"/>
                  <a:cs typeface="Verdana" panose="020B0604030504040204" pitchFamily="34" charset="0"/>
                </a:rPr>
                <a:t>win hearts and minds.</a:t>
              </a:r>
            </a:p>
          </p:txBody>
        </p:sp>
      </p:grpSp>
      <p:grpSp>
        <p:nvGrpSpPr>
          <p:cNvPr id="11" name="Group 10">
            <a:extLst>
              <a:ext uri="{FF2B5EF4-FFF2-40B4-BE49-F238E27FC236}">
                <a16:creationId xmlns:a16="http://schemas.microsoft.com/office/drawing/2014/main" xmlns="" id="{78BDF055-8980-4575-86A8-1EAD555B07E0}"/>
              </a:ext>
            </a:extLst>
          </p:cNvPr>
          <p:cNvGrpSpPr/>
          <p:nvPr/>
        </p:nvGrpSpPr>
        <p:grpSpPr>
          <a:xfrm>
            <a:off x="599778" y="962769"/>
            <a:ext cx="2533650" cy="2486025"/>
            <a:chOff x="302895" y="927732"/>
            <a:chExt cx="2533650" cy="2486025"/>
          </a:xfrm>
        </p:grpSpPr>
        <p:pic>
          <p:nvPicPr>
            <p:cNvPr id="2" name="Picture 1">
              <a:extLst>
                <a:ext uri="{FF2B5EF4-FFF2-40B4-BE49-F238E27FC236}">
                  <a16:creationId xmlns:a16="http://schemas.microsoft.com/office/drawing/2014/main" xmlns="" id="{143B7BCC-32B4-43CE-B470-A7B24935E7CE}"/>
                </a:ext>
              </a:extLst>
            </p:cNvPr>
            <p:cNvPicPr>
              <a:picLocks noChangeAspect="1"/>
            </p:cNvPicPr>
            <p:nvPr/>
          </p:nvPicPr>
          <p:blipFill>
            <a:blip r:embed="rId6"/>
            <a:stretch>
              <a:fillRect/>
            </a:stretch>
          </p:blipFill>
          <p:spPr>
            <a:xfrm>
              <a:off x="302895" y="927732"/>
              <a:ext cx="2533650" cy="2486025"/>
            </a:xfrm>
            <a:prstGeom prst="rect">
              <a:avLst/>
            </a:prstGeom>
          </p:spPr>
        </p:pic>
        <p:sp>
          <p:nvSpPr>
            <p:cNvPr id="10" name="Rectangle 9">
              <a:extLst>
                <a:ext uri="{FF2B5EF4-FFF2-40B4-BE49-F238E27FC236}">
                  <a16:creationId xmlns:a16="http://schemas.microsoft.com/office/drawing/2014/main" xmlns="" id="{F058212A-AB97-4D7C-B088-8D915B29411A}"/>
                </a:ext>
              </a:extLst>
            </p:cNvPr>
            <p:cNvSpPr/>
            <p:nvPr/>
          </p:nvSpPr>
          <p:spPr>
            <a:xfrm>
              <a:off x="700368" y="1612129"/>
              <a:ext cx="1829471" cy="1242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AFB19065-E89F-409E-8588-96E25C346491}"/>
                </a:ext>
              </a:extLst>
            </p:cNvPr>
            <p:cNvSpPr/>
            <p:nvPr/>
          </p:nvSpPr>
          <p:spPr>
            <a:xfrm>
              <a:off x="572214" y="1325207"/>
              <a:ext cx="1995011" cy="1815882"/>
            </a:xfrm>
            <a:prstGeom prst="rect">
              <a:avLst/>
            </a:prstGeom>
          </p:spPr>
          <p:txBody>
            <a:bodyPr wrap="square">
              <a:spAutoFit/>
            </a:bodyPr>
            <a:lstStyle/>
            <a:p>
              <a:pPr algn="ctr"/>
              <a:r>
                <a:rPr lang="en-US" sz="1600" b="1" dirty="0"/>
                <a:t>Think results, relationships, and reputation in every interaction.  How can I build relationships and results in this team?</a:t>
              </a:r>
            </a:p>
          </p:txBody>
        </p:sp>
      </p:grpSp>
      <p:sp>
        <p:nvSpPr>
          <p:cNvPr id="13" name="Rectangle 12">
            <a:extLst>
              <a:ext uri="{FF2B5EF4-FFF2-40B4-BE49-F238E27FC236}">
                <a16:creationId xmlns:a16="http://schemas.microsoft.com/office/drawing/2014/main" xmlns="" id="{23A37C0B-7B7C-46BB-8C77-27FC16ADAC52}"/>
              </a:ext>
            </a:extLst>
          </p:cNvPr>
          <p:cNvSpPr/>
          <p:nvPr/>
        </p:nvSpPr>
        <p:spPr>
          <a:xfrm>
            <a:off x="411935" y="121123"/>
            <a:ext cx="3382144" cy="615553"/>
          </a:xfrm>
          <a:prstGeom prst="rect">
            <a:avLst/>
          </a:prstGeom>
        </p:spPr>
        <p:txBody>
          <a:bodyPr wrap="none">
            <a:spAutoFit/>
          </a:bodyPr>
          <a:lstStyle/>
          <a:p>
            <a:r>
              <a:rPr lang="en-US" sz="3400" b="1" dirty="0"/>
              <a:t>FINAL THOUGHTS</a:t>
            </a:r>
          </a:p>
        </p:txBody>
      </p:sp>
    </p:spTree>
    <p:extLst>
      <p:ext uri="{BB962C8B-B14F-4D97-AF65-F5344CB8AC3E}">
        <p14:creationId xmlns:p14="http://schemas.microsoft.com/office/powerpoint/2010/main" val="36311137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FB0551FB-E62B-435B-81E1-BF890A6BDD59}"/>
              </a:ext>
            </a:extLst>
          </p:cNvPr>
          <p:cNvSpPr/>
          <p:nvPr/>
        </p:nvSpPr>
        <p:spPr>
          <a:xfrm>
            <a:off x="118753" y="144873"/>
            <a:ext cx="3649589" cy="615553"/>
          </a:xfrm>
          <a:prstGeom prst="rect">
            <a:avLst/>
          </a:prstGeom>
        </p:spPr>
        <p:txBody>
          <a:bodyPr wrap="none">
            <a:spAutoFit/>
          </a:bodyPr>
          <a:lstStyle/>
          <a:p>
            <a:r>
              <a:rPr lang="en-US" sz="3400" b="1" dirty="0"/>
              <a:t>RALLY YOUR TEAM </a:t>
            </a:r>
          </a:p>
        </p:txBody>
      </p:sp>
      <p:sp>
        <p:nvSpPr>
          <p:cNvPr id="5" name="Rectangle 4">
            <a:extLst>
              <a:ext uri="{FF2B5EF4-FFF2-40B4-BE49-F238E27FC236}">
                <a16:creationId xmlns:a16="http://schemas.microsoft.com/office/drawing/2014/main" xmlns="" id="{BDA16CC0-69AC-49E9-8CDE-9A134128F779}"/>
              </a:ext>
            </a:extLst>
          </p:cNvPr>
          <p:cNvSpPr/>
          <p:nvPr/>
        </p:nvSpPr>
        <p:spPr>
          <a:xfrm>
            <a:off x="118753" y="833183"/>
            <a:ext cx="7939802" cy="461665"/>
          </a:xfrm>
          <a:prstGeom prst="rect">
            <a:avLst/>
          </a:prstGeom>
        </p:spPr>
        <p:txBody>
          <a:bodyPr wrap="none">
            <a:spAutoFit/>
          </a:bodyPr>
          <a:lstStyle/>
          <a:p>
            <a:r>
              <a:rPr lang="en-US" sz="2400" b="1" dirty="0">
                <a:solidFill>
                  <a:srgbClr val="C00000"/>
                </a:solidFill>
              </a:rPr>
              <a:t>6 STEPS TO RALLY YOUR TEAM AROUND A COMMON DREAM</a:t>
            </a:r>
          </a:p>
        </p:txBody>
      </p:sp>
      <p:sp>
        <p:nvSpPr>
          <p:cNvPr id="6" name="Rectangle 5">
            <a:extLst>
              <a:ext uri="{FF2B5EF4-FFF2-40B4-BE49-F238E27FC236}">
                <a16:creationId xmlns:a16="http://schemas.microsoft.com/office/drawing/2014/main" xmlns="" id="{AE4998E4-8F62-47F2-B43E-F986D427B64D}"/>
              </a:ext>
            </a:extLst>
          </p:cNvPr>
          <p:cNvSpPr/>
          <p:nvPr/>
        </p:nvSpPr>
        <p:spPr>
          <a:xfrm>
            <a:off x="320634" y="1367605"/>
            <a:ext cx="11764488" cy="4770537"/>
          </a:xfrm>
          <a:prstGeom prst="rect">
            <a:avLst/>
          </a:prstGeom>
        </p:spPr>
        <p:txBody>
          <a:bodyPr wrap="square">
            <a:spAutoFit/>
          </a:bodyPr>
          <a:lstStyle/>
          <a:p>
            <a:pPr marL="285750" indent="-285750">
              <a:buFont typeface="Wingdings" panose="05000000000000000000" pitchFamily="2" charset="2"/>
              <a:buChar char="ü"/>
            </a:pPr>
            <a:r>
              <a:rPr lang="en-US" sz="1600" b="1" dirty="0">
                <a:solidFill>
                  <a:srgbClr val="C00000"/>
                </a:solidFill>
              </a:rPr>
              <a:t>Include everyone.</a:t>
            </a:r>
          </a:p>
          <a:p>
            <a:r>
              <a:rPr lang="en-US" sz="1600" dirty="0">
                <a:solidFill>
                  <a:srgbClr val="212529"/>
                </a:solidFill>
              </a:rPr>
              <a:t>When you articulate a purpose, be inclusive of employees, customers, investors and other communities touched by your organization's vision and objectives. Find a goal that all stakeholders can root for.</a:t>
            </a:r>
          </a:p>
          <a:p>
            <a:pPr marL="285750" indent="-285750">
              <a:buFont typeface="Wingdings" panose="05000000000000000000" pitchFamily="2" charset="2"/>
              <a:buChar char="ü"/>
            </a:pPr>
            <a:r>
              <a:rPr lang="en-US" sz="1600" b="1" dirty="0">
                <a:solidFill>
                  <a:srgbClr val="C00000"/>
                </a:solidFill>
              </a:rPr>
              <a:t>Make it real.</a:t>
            </a:r>
          </a:p>
          <a:p>
            <a:r>
              <a:rPr lang="en-US" sz="1600" dirty="0">
                <a:solidFill>
                  <a:srgbClr val="212529"/>
                </a:solidFill>
              </a:rPr>
              <a:t>Don't rely on jargon-leaden mission statements no matter how lofty and inspiring they might sound. They too often create cynicism. Include the entire team when creating a document or policy that leads to a specific outcome and eschews corporate-speak.</a:t>
            </a:r>
          </a:p>
          <a:p>
            <a:pPr marL="285750" indent="-285750">
              <a:buFont typeface="Wingdings" panose="05000000000000000000" pitchFamily="2" charset="2"/>
              <a:buChar char="ü"/>
            </a:pPr>
            <a:r>
              <a:rPr lang="en-US" sz="1600" b="1" dirty="0">
                <a:solidFill>
                  <a:srgbClr val="C00000"/>
                </a:solidFill>
              </a:rPr>
              <a:t>Celebrate heroes.</a:t>
            </a:r>
          </a:p>
          <a:p>
            <a:r>
              <a:rPr lang="en-US" sz="1600" dirty="0">
                <a:solidFill>
                  <a:srgbClr val="212529"/>
                </a:solidFill>
              </a:rPr>
              <a:t>Collect stories of team-members who go the extra mile for customers or colleagues. These examples honor those who do exceptional work advancing the company's goals and illustrate your organization's vision in action. They also are tangible reminders of why your team and its values are different from your competitors.</a:t>
            </a:r>
          </a:p>
          <a:p>
            <a:pPr marL="285750" indent="-285750">
              <a:buFont typeface="Wingdings" panose="05000000000000000000" pitchFamily="2" charset="2"/>
              <a:buChar char="ü"/>
            </a:pPr>
            <a:r>
              <a:rPr lang="en-US" sz="1600" b="1" dirty="0">
                <a:solidFill>
                  <a:srgbClr val="C00000"/>
                </a:solidFill>
              </a:rPr>
              <a:t>Renew the vision.</a:t>
            </a:r>
          </a:p>
          <a:p>
            <a:r>
              <a:rPr lang="en-US" sz="1600" dirty="0">
                <a:solidFill>
                  <a:srgbClr val="212529"/>
                </a:solidFill>
              </a:rPr>
              <a:t>Don't be afraid to replace an aging, stale or blurred vision. As organizations grow, early passions die, and bureaucracy often comes alive. Team members may sense this drift and arrive at work unclear about their goals or the purpose of the enterprise. </a:t>
            </a:r>
          </a:p>
          <a:p>
            <a:pPr marL="285750" indent="-285750">
              <a:buFont typeface="Wingdings" panose="05000000000000000000" pitchFamily="2" charset="2"/>
              <a:buChar char="ü"/>
            </a:pPr>
            <a:r>
              <a:rPr lang="en-US" sz="1600" b="1" dirty="0">
                <a:solidFill>
                  <a:srgbClr val="C00000"/>
                </a:solidFill>
              </a:rPr>
              <a:t>Think big, but keep it simple.</a:t>
            </a:r>
          </a:p>
          <a:p>
            <a:r>
              <a:rPr lang="en-US" sz="1600" dirty="0">
                <a:solidFill>
                  <a:srgbClr val="212529"/>
                </a:solidFill>
              </a:rPr>
              <a:t>Pick an outcome team members will be proud to pursue -- nothing vague or defensive, either--and keep these goals to no more than three. Be the evangelist and guardian of these aims.</a:t>
            </a:r>
          </a:p>
          <a:p>
            <a:pPr marL="285750" indent="-285750">
              <a:buFont typeface="Wingdings" panose="05000000000000000000" pitchFamily="2" charset="2"/>
              <a:buChar char="ü"/>
            </a:pPr>
            <a:r>
              <a:rPr lang="en-US" sz="1600" b="1" dirty="0">
                <a:solidFill>
                  <a:srgbClr val="C00000"/>
                </a:solidFill>
              </a:rPr>
              <a:t>Sacrifice.</a:t>
            </a:r>
          </a:p>
          <a:p>
            <a:r>
              <a:rPr lang="en-US" sz="1600" dirty="0">
                <a:solidFill>
                  <a:srgbClr val="212529"/>
                </a:solidFill>
              </a:rPr>
              <a:t>Big dreams, whether in relationships or organizations, almost always require sacrifice at some level, and that's good. People tend to love those things for which they have sacrificed. Just make sure the leaders are making a sacrifice, too. </a:t>
            </a:r>
            <a:endParaRPr lang="en-US" sz="1600" b="0" i="0" dirty="0">
              <a:solidFill>
                <a:srgbClr val="212529"/>
              </a:solidFill>
              <a:effectLst/>
            </a:endParaRPr>
          </a:p>
        </p:txBody>
      </p:sp>
    </p:spTree>
    <p:extLst>
      <p:ext uri="{BB962C8B-B14F-4D97-AF65-F5344CB8AC3E}">
        <p14:creationId xmlns:p14="http://schemas.microsoft.com/office/powerpoint/2010/main" val="19173894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3F6B3329-5689-497C-9D94-9EC7F31C94B3}"/>
              </a:ext>
            </a:extLst>
          </p:cNvPr>
          <p:cNvSpPr txBox="1"/>
          <p:nvPr/>
        </p:nvSpPr>
        <p:spPr>
          <a:xfrm>
            <a:off x="1805049" y="146623"/>
            <a:ext cx="10386951" cy="892552"/>
          </a:xfrm>
          <a:prstGeom prst="rect">
            <a:avLst/>
          </a:prstGeom>
          <a:noFill/>
        </p:spPr>
        <p:txBody>
          <a:bodyPr wrap="square" rtlCol="0">
            <a:spAutoFit/>
          </a:bodyPr>
          <a:lstStyle/>
          <a:p>
            <a:r>
              <a:rPr lang="en-US" sz="3400" b="1" dirty="0">
                <a:solidFill>
                  <a:srgbClr val="01445E"/>
                </a:solidFill>
              </a:rPr>
              <a:t>12 WAYS TO IMPROVE WORKPLACE TEAMWORK</a:t>
            </a:r>
            <a:endParaRPr lang="en-US" sz="3400" dirty="0">
              <a:solidFill>
                <a:srgbClr val="01445E"/>
              </a:solidFill>
            </a:endParaRPr>
          </a:p>
          <a:p>
            <a:endParaRPr lang="en-US" dirty="0"/>
          </a:p>
        </p:txBody>
      </p:sp>
      <p:pic>
        <p:nvPicPr>
          <p:cNvPr id="1028" name="Picture 4" descr="Image result for funny teamwork meme">
            <a:extLst>
              <a:ext uri="{FF2B5EF4-FFF2-40B4-BE49-F238E27FC236}">
                <a16:creationId xmlns:a16="http://schemas.microsoft.com/office/drawing/2014/main" xmlns="" id="{609D7881-55D0-4C5F-94EE-974CA66F93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2211" y="1188720"/>
            <a:ext cx="5407577" cy="44805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teamwork icon">
            <a:extLst>
              <a:ext uri="{FF2B5EF4-FFF2-40B4-BE49-F238E27FC236}">
                <a16:creationId xmlns:a16="http://schemas.microsoft.com/office/drawing/2014/main" xmlns="" id="{7ECAFEF6-5B8C-44FD-A8C4-C24D2B3B56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15" y="104859"/>
            <a:ext cx="1280160" cy="128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6466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22C85D4D-CCB5-411D-9BD6-0C9E8F90F3DC}"/>
              </a:ext>
            </a:extLst>
          </p:cNvPr>
          <p:cNvSpPr/>
          <p:nvPr/>
        </p:nvSpPr>
        <p:spPr>
          <a:xfrm>
            <a:off x="294315" y="1445876"/>
            <a:ext cx="5287088" cy="1077218"/>
          </a:xfrm>
          <a:prstGeom prst="rect">
            <a:avLst/>
          </a:prstGeom>
        </p:spPr>
        <p:txBody>
          <a:bodyPr wrap="square">
            <a:spAutoFit/>
          </a:bodyPr>
          <a:lstStyle/>
          <a:p>
            <a:pPr marL="285750" indent="-285750">
              <a:buFont typeface="Arial" panose="020B0604020202020204" pitchFamily="34" charset="0"/>
              <a:buChar char="•"/>
            </a:pPr>
            <a:r>
              <a:rPr lang="en-US" sz="1600" b="1" dirty="0"/>
              <a:t>Leaders Embody the Change They Want to See: </a:t>
            </a:r>
            <a:r>
              <a:rPr lang="en-US" sz="1600" dirty="0"/>
              <a:t>Leaders have a responsibility to demonstrate the beliefs of the company and reinforce behaviors that reflect those values. </a:t>
            </a:r>
            <a:endParaRPr lang="en-US" sz="1600" b="0" i="0" dirty="0">
              <a:effectLst/>
            </a:endParaRPr>
          </a:p>
        </p:txBody>
      </p:sp>
      <p:sp>
        <p:nvSpPr>
          <p:cNvPr id="3" name="Rectangle 2">
            <a:extLst>
              <a:ext uri="{FF2B5EF4-FFF2-40B4-BE49-F238E27FC236}">
                <a16:creationId xmlns:a16="http://schemas.microsoft.com/office/drawing/2014/main" xmlns="" id="{49E37A65-8F8C-4587-AC69-D854D0E5ECA8}"/>
              </a:ext>
            </a:extLst>
          </p:cNvPr>
          <p:cNvSpPr/>
          <p:nvPr/>
        </p:nvSpPr>
        <p:spPr>
          <a:xfrm>
            <a:off x="207229" y="2649317"/>
            <a:ext cx="6270171" cy="1323439"/>
          </a:xfrm>
          <a:prstGeom prst="rect">
            <a:avLst/>
          </a:prstGeom>
        </p:spPr>
        <p:txBody>
          <a:bodyPr wrap="square">
            <a:spAutoFit/>
          </a:bodyPr>
          <a:lstStyle/>
          <a:p>
            <a:pPr marL="285750" indent="-285750">
              <a:buFont typeface="Arial" panose="020B0604020202020204" pitchFamily="34" charset="0"/>
              <a:buChar char="•"/>
            </a:pPr>
            <a:r>
              <a:rPr lang="en-US" sz="1600" b="1" dirty="0"/>
              <a:t>The Leader Drives a Thirst for Continuous Learning: </a:t>
            </a:r>
            <a:r>
              <a:rPr lang="en-US" sz="1600" dirty="0"/>
              <a:t>No matter if entry-level or senior-level, all employees have something to teach one another. Leaders hold in-depth knowledge of how the engine of their company works, learning about each employee as more than a cog in the machine. </a:t>
            </a:r>
            <a:endParaRPr lang="en-US" sz="1600" b="0" i="0" dirty="0">
              <a:effectLst/>
            </a:endParaRPr>
          </a:p>
        </p:txBody>
      </p:sp>
      <p:sp>
        <p:nvSpPr>
          <p:cNvPr id="4" name="Rectangle 3">
            <a:extLst>
              <a:ext uri="{FF2B5EF4-FFF2-40B4-BE49-F238E27FC236}">
                <a16:creationId xmlns:a16="http://schemas.microsoft.com/office/drawing/2014/main" xmlns="" id="{27C36485-E863-453E-B7CB-51056B7FEF44}"/>
              </a:ext>
            </a:extLst>
          </p:cNvPr>
          <p:cNvSpPr/>
          <p:nvPr/>
        </p:nvSpPr>
        <p:spPr>
          <a:xfrm>
            <a:off x="6817099" y="2649317"/>
            <a:ext cx="5009997" cy="1877437"/>
          </a:xfrm>
          <a:prstGeom prst="rect">
            <a:avLst/>
          </a:prstGeom>
        </p:spPr>
        <p:txBody>
          <a:bodyPr wrap="square">
            <a:spAutoFit/>
          </a:bodyPr>
          <a:lstStyle/>
          <a:p>
            <a:pPr marL="285750" indent="-285750">
              <a:buFont typeface="Arial" panose="020B0604020202020204" pitchFamily="34" charset="0"/>
              <a:buChar char="•"/>
            </a:pPr>
            <a:r>
              <a:rPr lang="en-US" sz="1600" b="1" dirty="0"/>
              <a:t>The Leader Focuses on Social Good for Employees and Clients: </a:t>
            </a:r>
            <a:r>
              <a:rPr lang="en-US" sz="1600" dirty="0"/>
              <a:t>The best business strategies consider the needs of each client from various points of view and ensure your employees are on board to follow the client journey.</a:t>
            </a:r>
          </a:p>
          <a:p>
            <a:r>
              <a:rPr lang="en-US" dirty="0"/>
              <a:t/>
            </a:r>
            <a:br>
              <a:rPr lang="en-US" dirty="0"/>
            </a:br>
            <a:endParaRPr lang="en-US" dirty="0"/>
          </a:p>
        </p:txBody>
      </p:sp>
      <p:sp>
        <p:nvSpPr>
          <p:cNvPr id="5" name="Rectangle 4">
            <a:extLst>
              <a:ext uri="{FF2B5EF4-FFF2-40B4-BE49-F238E27FC236}">
                <a16:creationId xmlns:a16="http://schemas.microsoft.com/office/drawing/2014/main" xmlns="" id="{0C313454-353F-4294-954F-BD2D65B2B4FF}"/>
              </a:ext>
            </a:extLst>
          </p:cNvPr>
          <p:cNvSpPr/>
          <p:nvPr/>
        </p:nvSpPr>
        <p:spPr>
          <a:xfrm>
            <a:off x="6746511" y="1445876"/>
            <a:ext cx="5151174" cy="1077218"/>
          </a:xfrm>
          <a:prstGeom prst="rect">
            <a:avLst/>
          </a:prstGeom>
        </p:spPr>
        <p:txBody>
          <a:bodyPr wrap="square">
            <a:spAutoFit/>
          </a:bodyPr>
          <a:lstStyle/>
          <a:p>
            <a:pPr marL="285750" indent="-285750">
              <a:buFont typeface="Arial" panose="020B0604020202020204" pitchFamily="34" charset="0"/>
              <a:buChar char="•"/>
            </a:pPr>
            <a:r>
              <a:rPr lang="en-US" sz="1600" b="1" dirty="0"/>
              <a:t>Leaders Care About Employee Well-Being: </a:t>
            </a:r>
            <a:r>
              <a:rPr lang="en-US" sz="1600" dirty="0"/>
              <a:t>While maintaining a professional persona matters, an employee's well-being directly impacts how they perform and engage at work.</a:t>
            </a:r>
          </a:p>
        </p:txBody>
      </p:sp>
      <p:pic>
        <p:nvPicPr>
          <p:cNvPr id="1026" name="Picture 2" descr="Image result for dilbert leadership">
            <a:extLst>
              <a:ext uri="{FF2B5EF4-FFF2-40B4-BE49-F238E27FC236}">
                <a16:creationId xmlns:a16="http://schemas.microsoft.com/office/drawing/2014/main" xmlns="" id="{52567233-34D0-4F4F-BC66-40F34DB94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7975" y="4231214"/>
            <a:ext cx="6355582" cy="201168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xmlns="" id="{14FF2851-BDFE-4D2E-B25E-6B2D5B384BC9}"/>
              </a:ext>
            </a:extLst>
          </p:cNvPr>
          <p:cNvGrpSpPr>
            <a:grpSpLocks noChangeAspect="1"/>
          </p:cNvGrpSpPr>
          <p:nvPr/>
        </p:nvGrpSpPr>
        <p:grpSpPr>
          <a:xfrm>
            <a:off x="294315" y="104859"/>
            <a:ext cx="1280160" cy="1280160"/>
            <a:chOff x="4591792" y="1204341"/>
            <a:chExt cx="1554480" cy="1554480"/>
          </a:xfrm>
        </p:grpSpPr>
        <p:pic>
          <p:nvPicPr>
            <p:cNvPr id="8" name="Picture 2" descr="Image result for teamwork icon">
              <a:extLst>
                <a:ext uri="{FF2B5EF4-FFF2-40B4-BE49-F238E27FC236}">
                  <a16:creationId xmlns:a16="http://schemas.microsoft.com/office/drawing/2014/main" xmlns="" id="{B0BD395E-A6B9-45A4-818A-2964E0685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AE0BB217-14C8-47A2-A6BD-44A262DFD790}"/>
                </a:ext>
              </a:extLst>
            </p:cNvPr>
            <p:cNvSpPr/>
            <p:nvPr/>
          </p:nvSpPr>
          <p:spPr>
            <a:xfrm>
              <a:off x="5133726" y="1663912"/>
              <a:ext cx="446138" cy="635339"/>
            </a:xfrm>
            <a:prstGeom prst="rect">
              <a:avLst/>
            </a:prstGeom>
          </p:spPr>
          <p:txBody>
            <a:bodyPr wrap="none">
              <a:spAutoFit/>
            </a:bodyPr>
            <a:lstStyle/>
            <a:p>
              <a:r>
                <a:rPr lang="en-US" sz="2800" b="1" i="0" dirty="0">
                  <a:solidFill>
                    <a:schemeClr val="bg1"/>
                  </a:solidFill>
                  <a:effectLst/>
                </a:rPr>
                <a:t>1</a:t>
              </a:r>
            </a:p>
          </p:txBody>
        </p:sp>
      </p:grpSp>
      <p:sp>
        <p:nvSpPr>
          <p:cNvPr id="10" name="Rectangle 9">
            <a:extLst>
              <a:ext uri="{FF2B5EF4-FFF2-40B4-BE49-F238E27FC236}">
                <a16:creationId xmlns:a16="http://schemas.microsoft.com/office/drawing/2014/main" xmlns="" id="{EAE62201-1172-452B-B943-F894D66F82F2}"/>
              </a:ext>
            </a:extLst>
          </p:cNvPr>
          <p:cNvSpPr/>
          <p:nvPr/>
        </p:nvSpPr>
        <p:spPr>
          <a:xfrm>
            <a:off x="1585602" y="116724"/>
            <a:ext cx="4204036" cy="615553"/>
          </a:xfrm>
          <a:prstGeom prst="rect">
            <a:avLst/>
          </a:prstGeom>
        </p:spPr>
        <p:txBody>
          <a:bodyPr wrap="none">
            <a:spAutoFit/>
          </a:bodyPr>
          <a:lstStyle/>
          <a:p>
            <a:pPr lvl="0"/>
            <a:r>
              <a:rPr lang="en-US" sz="3400" b="1" dirty="0">
                <a:solidFill>
                  <a:srgbClr val="01445E"/>
                </a:solidFill>
              </a:rPr>
              <a:t>THE ROLE OF LEADERS</a:t>
            </a:r>
          </a:p>
        </p:txBody>
      </p:sp>
    </p:spTree>
    <p:extLst>
      <p:ext uri="{BB962C8B-B14F-4D97-AF65-F5344CB8AC3E}">
        <p14:creationId xmlns:p14="http://schemas.microsoft.com/office/powerpoint/2010/main" val="23310493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AEF983A-0804-4F54-9697-12447FE35F74}"/>
              </a:ext>
            </a:extLst>
          </p:cNvPr>
          <p:cNvSpPr/>
          <p:nvPr/>
        </p:nvSpPr>
        <p:spPr>
          <a:xfrm>
            <a:off x="1108022" y="129386"/>
            <a:ext cx="8551580" cy="615553"/>
          </a:xfrm>
          <a:prstGeom prst="rect">
            <a:avLst/>
          </a:prstGeom>
        </p:spPr>
        <p:txBody>
          <a:bodyPr wrap="square">
            <a:spAutoFit/>
          </a:bodyPr>
          <a:lstStyle/>
          <a:p>
            <a:pPr algn="ctr"/>
            <a:r>
              <a:rPr lang="en-US" sz="3400" b="1" dirty="0">
                <a:solidFill>
                  <a:srgbClr val="01445E"/>
                </a:solidFill>
              </a:rPr>
              <a:t>COMMUNICATE, EVERY DAY, EVERY WAY</a:t>
            </a:r>
          </a:p>
        </p:txBody>
      </p:sp>
      <p:pic>
        <p:nvPicPr>
          <p:cNvPr id="2" name="Picture 1">
            <a:extLst>
              <a:ext uri="{FF2B5EF4-FFF2-40B4-BE49-F238E27FC236}">
                <a16:creationId xmlns:a16="http://schemas.microsoft.com/office/drawing/2014/main" xmlns="" id="{E2B62FF8-A8CE-4672-839A-16684287BCE5}"/>
              </a:ext>
            </a:extLst>
          </p:cNvPr>
          <p:cNvPicPr>
            <a:picLocks noChangeAspect="1"/>
          </p:cNvPicPr>
          <p:nvPr/>
        </p:nvPicPr>
        <p:blipFill>
          <a:blip r:embed="rId2"/>
          <a:stretch>
            <a:fillRect/>
          </a:stretch>
        </p:blipFill>
        <p:spPr>
          <a:xfrm>
            <a:off x="112283" y="2103120"/>
            <a:ext cx="5726392" cy="2651760"/>
          </a:xfrm>
          <a:prstGeom prst="rect">
            <a:avLst/>
          </a:prstGeom>
        </p:spPr>
      </p:pic>
      <p:sp>
        <p:nvSpPr>
          <p:cNvPr id="3" name="Rectangle 2">
            <a:extLst>
              <a:ext uri="{FF2B5EF4-FFF2-40B4-BE49-F238E27FC236}">
                <a16:creationId xmlns:a16="http://schemas.microsoft.com/office/drawing/2014/main" xmlns="" id="{261FB1E1-2EC6-416D-9CC3-148388CCFA48}"/>
              </a:ext>
            </a:extLst>
          </p:cNvPr>
          <p:cNvSpPr/>
          <p:nvPr/>
        </p:nvSpPr>
        <p:spPr>
          <a:xfrm>
            <a:off x="5983717" y="1046307"/>
            <a:ext cx="5870368" cy="2893100"/>
          </a:xfrm>
          <a:prstGeom prst="rect">
            <a:avLst/>
          </a:prstGeom>
        </p:spPr>
        <p:txBody>
          <a:bodyPr wrap="square">
            <a:spAutoFit/>
          </a:bodyPr>
          <a:lstStyle/>
          <a:p>
            <a:pPr marL="285750" indent="-285750">
              <a:buFont typeface="Arial" panose="020B0604020202020204" pitchFamily="34" charset="0"/>
              <a:buChar char="•"/>
            </a:pPr>
            <a:r>
              <a:rPr lang="en-US" b="1" dirty="0">
                <a:solidFill>
                  <a:srgbClr val="232323"/>
                </a:solidFill>
              </a:rPr>
              <a:t>Be clear:</a:t>
            </a:r>
            <a:r>
              <a:rPr lang="en-US" sz="1600" dirty="0">
                <a:solidFill>
                  <a:srgbClr val="232323"/>
                </a:solidFill>
              </a:rPr>
              <a:t> Set the tone for communication among the team. When is it acceptable to close your office door? Is it okay to contact someone after hours? How often should the whole team get together? This outline will help to keep everyone on the same page and communication flowing.</a:t>
            </a:r>
          </a:p>
          <a:p>
            <a:pPr marL="285750" indent="-285750">
              <a:buFont typeface="Arial" panose="020B0604020202020204" pitchFamily="34" charset="0"/>
              <a:buChar char="•"/>
            </a:pPr>
            <a:endParaRPr lang="en-US" sz="1600" dirty="0">
              <a:solidFill>
                <a:srgbClr val="232323"/>
              </a:solidFill>
            </a:endParaRPr>
          </a:p>
          <a:p>
            <a:pPr marL="285750" indent="-285750">
              <a:buFont typeface="Arial" panose="020B0604020202020204" pitchFamily="34" charset="0"/>
              <a:buChar char="•"/>
            </a:pPr>
            <a:r>
              <a:rPr lang="en-US" b="1" dirty="0"/>
              <a:t>Listen:</a:t>
            </a:r>
            <a:r>
              <a:rPr lang="en-US" dirty="0"/>
              <a:t> </a:t>
            </a:r>
            <a:r>
              <a:rPr lang="en-US" sz="1600" dirty="0"/>
              <a:t>Communication is as much about listening as it is about speaking. Make sure you’re listening to fellow team members and actually considering their thoughts before offering your own solutions and input.</a:t>
            </a:r>
          </a:p>
          <a:p>
            <a:pPr marL="285750" indent="-285750">
              <a:buFont typeface="Arial" panose="020B0604020202020204" pitchFamily="34" charset="0"/>
              <a:buChar char="•"/>
            </a:pPr>
            <a:endParaRPr lang="en-US" dirty="0"/>
          </a:p>
        </p:txBody>
      </p:sp>
      <p:sp>
        <p:nvSpPr>
          <p:cNvPr id="6" name="Rectangle 5">
            <a:extLst>
              <a:ext uri="{FF2B5EF4-FFF2-40B4-BE49-F238E27FC236}">
                <a16:creationId xmlns:a16="http://schemas.microsoft.com/office/drawing/2014/main" xmlns="" id="{F421DD1B-6857-4015-8654-11FFD45DC3F9}"/>
              </a:ext>
            </a:extLst>
          </p:cNvPr>
          <p:cNvSpPr/>
          <p:nvPr/>
        </p:nvSpPr>
        <p:spPr>
          <a:xfrm>
            <a:off x="5983717" y="3699123"/>
            <a:ext cx="6096000" cy="2646878"/>
          </a:xfrm>
          <a:prstGeom prst="rect">
            <a:avLst/>
          </a:prstGeom>
        </p:spPr>
        <p:txBody>
          <a:bodyPr>
            <a:spAutoFit/>
          </a:bodyPr>
          <a:lstStyle/>
          <a:p>
            <a:pPr marL="285750" indent="-285750">
              <a:buFont typeface="Arial" panose="020B0604020202020204" pitchFamily="34" charset="0"/>
              <a:buChar char="•"/>
            </a:pPr>
            <a:r>
              <a:rPr lang="en-US" b="1" dirty="0"/>
              <a:t>Method:</a:t>
            </a:r>
            <a:r>
              <a:rPr lang="en-US" dirty="0"/>
              <a:t> </a:t>
            </a:r>
            <a:r>
              <a:rPr lang="en-US" sz="1600" dirty="0"/>
              <a:t>There are so many ways to reach each other in the modern age. Try to use the most suitable tool to communicate for your specific needs, whether that’s email, a chat tool, phone call, or face to face.</a:t>
            </a:r>
          </a:p>
          <a:p>
            <a:endParaRPr lang="en-US" dirty="0"/>
          </a:p>
          <a:p>
            <a:pPr marL="285750" indent="-285750">
              <a:buFont typeface="Arial" panose="020B0604020202020204" pitchFamily="34" charset="0"/>
              <a:buChar char="•"/>
            </a:pPr>
            <a:r>
              <a:rPr lang="en-US" b="1" dirty="0">
                <a:solidFill>
                  <a:srgbClr val="232323"/>
                </a:solidFill>
              </a:rPr>
              <a:t>Touch base: </a:t>
            </a:r>
            <a:r>
              <a:rPr lang="en-US" sz="1600" dirty="0">
                <a:solidFill>
                  <a:srgbClr val="232323"/>
                </a:solidFill>
              </a:rPr>
              <a:t>Encourage informal meetings, information sharing, and huddles between team members. People shouldn’t have to wait for a weekly catch-up meeting to get together. Collaborative team members are comfortable communicating as and when they need to.</a:t>
            </a:r>
            <a:endParaRPr lang="en-US" dirty="0">
              <a:solidFill>
                <a:srgbClr val="232323"/>
              </a:solidFill>
            </a:endParaRPr>
          </a:p>
        </p:txBody>
      </p:sp>
      <p:grpSp>
        <p:nvGrpSpPr>
          <p:cNvPr id="10" name="Group 9">
            <a:extLst>
              <a:ext uri="{FF2B5EF4-FFF2-40B4-BE49-F238E27FC236}">
                <a16:creationId xmlns:a16="http://schemas.microsoft.com/office/drawing/2014/main" xmlns="" id="{C7284FC8-2365-4144-A5CF-38D429604CAE}"/>
              </a:ext>
            </a:extLst>
          </p:cNvPr>
          <p:cNvGrpSpPr>
            <a:grpSpLocks noChangeAspect="1"/>
          </p:cNvGrpSpPr>
          <p:nvPr/>
        </p:nvGrpSpPr>
        <p:grpSpPr>
          <a:xfrm>
            <a:off x="294315" y="104859"/>
            <a:ext cx="1280160" cy="1280160"/>
            <a:chOff x="4591792" y="1204341"/>
            <a:chExt cx="1554480" cy="1554480"/>
          </a:xfrm>
        </p:grpSpPr>
        <p:pic>
          <p:nvPicPr>
            <p:cNvPr id="11" name="Picture 2" descr="Image result for teamwork icon">
              <a:extLst>
                <a:ext uri="{FF2B5EF4-FFF2-40B4-BE49-F238E27FC236}">
                  <a16:creationId xmlns:a16="http://schemas.microsoft.com/office/drawing/2014/main" xmlns="" id="{8D0E3484-1C1C-487F-8E17-D18F37AA57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xmlns="" id="{FB1DCEF2-C065-495D-94F9-6017B9373F23}"/>
                </a:ext>
              </a:extLst>
            </p:cNvPr>
            <p:cNvSpPr/>
            <p:nvPr/>
          </p:nvSpPr>
          <p:spPr>
            <a:xfrm>
              <a:off x="5133726" y="1663912"/>
              <a:ext cx="446138" cy="635339"/>
            </a:xfrm>
            <a:prstGeom prst="rect">
              <a:avLst/>
            </a:prstGeom>
          </p:spPr>
          <p:txBody>
            <a:bodyPr wrap="none">
              <a:spAutoFit/>
            </a:bodyPr>
            <a:lstStyle/>
            <a:p>
              <a:r>
                <a:rPr lang="en-US" sz="2800" b="1" dirty="0">
                  <a:solidFill>
                    <a:schemeClr val="bg1"/>
                  </a:solidFill>
                </a:rPr>
                <a:t>2</a:t>
              </a:r>
              <a:endParaRPr lang="en-US" sz="2800" b="1" i="0" dirty="0">
                <a:solidFill>
                  <a:schemeClr val="bg1"/>
                </a:solidFill>
                <a:effectLst/>
              </a:endParaRPr>
            </a:p>
          </p:txBody>
        </p:sp>
      </p:grpSp>
    </p:spTree>
    <p:extLst>
      <p:ext uri="{BB962C8B-B14F-4D97-AF65-F5344CB8AC3E}">
        <p14:creationId xmlns:p14="http://schemas.microsoft.com/office/powerpoint/2010/main" val="5453399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AEF983A-0804-4F54-9697-12447FE35F74}"/>
              </a:ext>
            </a:extLst>
          </p:cNvPr>
          <p:cNvSpPr/>
          <p:nvPr/>
        </p:nvSpPr>
        <p:spPr>
          <a:xfrm>
            <a:off x="1376191" y="135921"/>
            <a:ext cx="4386911" cy="615553"/>
          </a:xfrm>
          <a:prstGeom prst="rect">
            <a:avLst/>
          </a:prstGeom>
        </p:spPr>
        <p:txBody>
          <a:bodyPr wrap="square">
            <a:spAutoFit/>
          </a:bodyPr>
          <a:lstStyle/>
          <a:p>
            <a:pPr algn="ctr"/>
            <a:r>
              <a:rPr lang="en-US" sz="3400" b="1" dirty="0">
                <a:solidFill>
                  <a:srgbClr val="01445E"/>
                </a:solidFill>
              </a:rPr>
              <a:t>EXERCISE TOGETHER</a:t>
            </a:r>
          </a:p>
        </p:txBody>
      </p:sp>
      <p:pic>
        <p:nvPicPr>
          <p:cNvPr id="6" name="Picture 5">
            <a:extLst>
              <a:ext uri="{FF2B5EF4-FFF2-40B4-BE49-F238E27FC236}">
                <a16:creationId xmlns:a16="http://schemas.microsoft.com/office/drawing/2014/main" xmlns="" id="{A1FB90CF-297B-4690-AD94-2F5B12F2E6A0}"/>
              </a:ext>
            </a:extLst>
          </p:cNvPr>
          <p:cNvPicPr>
            <a:picLocks noChangeAspect="1"/>
          </p:cNvPicPr>
          <p:nvPr/>
        </p:nvPicPr>
        <p:blipFill>
          <a:blip r:embed="rId2"/>
          <a:stretch>
            <a:fillRect/>
          </a:stretch>
        </p:blipFill>
        <p:spPr>
          <a:xfrm>
            <a:off x="2300927" y="3775756"/>
            <a:ext cx="7590146" cy="2377440"/>
          </a:xfrm>
          <a:prstGeom prst="rect">
            <a:avLst/>
          </a:prstGeom>
        </p:spPr>
      </p:pic>
      <p:sp>
        <p:nvSpPr>
          <p:cNvPr id="2" name="Rectangle 1">
            <a:extLst>
              <a:ext uri="{FF2B5EF4-FFF2-40B4-BE49-F238E27FC236}">
                <a16:creationId xmlns:a16="http://schemas.microsoft.com/office/drawing/2014/main" xmlns="" id="{35BE4065-7DBD-4198-AE39-96DF520BA7C5}"/>
              </a:ext>
            </a:extLst>
          </p:cNvPr>
          <p:cNvSpPr/>
          <p:nvPr/>
        </p:nvSpPr>
        <p:spPr>
          <a:xfrm>
            <a:off x="1574475" y="1221267"/>
            <a:ext cx="9576455" cy="2462213"/>
          </a:xfrm>
          <a:prstGeom prst="rect">
            <a:avLst/>
          </a:prstGeom>
        </p:spPr>
        <p:txBody>
          <a:bodyPr wrap="square">
            <a:spAutoFit/>
          </a:bodyPr>
          <a:lstStyle/>
          <a:p>
            <a:pPr marL="285750" indent="-285750">
              <a:buFont typeface="Arial" panose="020B0604020202020204" pitchFamily="34" charset="0"/>
              <a:buChar char="•"/>
            </a:pPr>
            <a:r>
              <a:rPr lang="en-US" sz="2000" b="1" dirty="0">
                <a:solidFill>
                  <a:srgbClr val="232323"/>
                </a:solidFill>
              </a:rPr>
              <a:t>Team building exercises: </a:t>
            </a:r>
            <a:r>
              <a:rPr lang="en-US" dirty="0">
                <a:solidFill>
                  <a:srgbClr val="232323"/>
                </a:solidFill>
              </a:rPr>
              <a:t>T</a:t>
            </a:r>
            <a:r>
              <a:rPr lang="en-US" dirty="0"/>
              <a:t>hey can be short and sweet tasks that take less than 10 minutes (and it may even be better that way). Team building exercises are like physical exercise - if you do it often, the benefits are more long-lasting. You can’t summit Everest if you train twice a year.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2000" b="1" dirty="0"/>
              <a:t>Before deciding on a team building exercise:</a:t>
            </a:r>
            <a:r>
              <a:rPr lang="en-US" sz="2000" dirty="0"/>
              <a:t> Asses what specific challenges your team is facing. For example, does your team need to become more familiar with each other, or do they need to recover from a conflict? You may pick different exercises for each of these situations. </a:t>
            </a:r>
          </a:p>
        </p:txBody>
      </p:sp>
      <p:grpSp>
        <p:nvGrpSpPr>
          <p:cNvPr id="9" name="Group 8">
            <a:extLst>
              <a:ext uri="{FF2B5EF4-FFF2-40B4-BE49-F238E27FC236}">
                <a16:creationId xmlns:a16="http://schemas.microsoft.com/office/drawing/2014/main" xmlns="" id="{4EBF8000-7AB7-4397-A464-3C332D088D9F}"/>
              </a:ext>
            </a:extLst>
          </p:cNvPr>
          <p:cNvGrpSpPr>
            <a:grpSpLocks noChangeAspect="1"/>
          </p:cNvGrpSpPr>
          <p:nvPr/>
        </p:nvGrpSpPr>
        <p:grpSpPr>
          <a:xfrm>
            <a:off x="294315" y="104859"/>
            <a:ext cx="1280160" cy="1280160"/>
            <a:chOff x="4591792" y="1204341"/>
            <a:chExt cx="1554480" cy="1554480"/>
          </a:xfrm>
        </p:grpSpPr>
        <p:pic>
          <p:nvPicPr>
            <p:cNvPr id="10" name="Picture 2" descr="Image result for teamwork icon">
              <a:extLst>
                <a:ext uri="{FF2B5EF4-FFF2-40B4-BE49-F238E27FC236}">
                  <a16:creationId xmlns:a16="http://schemas.microsoft.com/office/drawing/2014/main" xmlns="" id="{255516CB-8A0A-4A48-B72D-AFC41057DC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xmlns="" id="{88FB893A-D2DD-4349-89DB-3844D9F4F849}"/>
                </a:ext>
              </a:extLst>
            </p:cNvPr>
            <p:cNvSpPr/>
            <p:nvPr/>
          </p:nvSpPr>
          <p:spPr>
            <a:xfrm>
              <a:off x="5133726" y="1663912"/>
              <a:ext cx="446138" cy="635339"/>
            </a:xfrm>
            <a:prstGeom prst="rect">
              <a:avLst/>
            </a:prstGeom>
          </p:spPr>
          <p:txBody>
            <a:bodyPr wrap="none">
              <a:spAutoFit/>
            </a:bodyPr>
            <a:lstStyle/>
            <a:p>
              <a:r>
                <a:rPr lang="en-US" sz="2800" b="1" dirty="0">
                  <a:solidFill>
                    <a:schemeClr val="bg1"/>
                  </a:solidFill>
                </a:rPr>
                <a:t>3</a:t>
              </a:r>
              <a:endParaRPr lang="en-US" sz="2800" b="1" i="0" dirty="0">
                <a:solidFill>
                  <a:schemeClr val="bg1"/>
                </a:solidFill>
                <a:effectLst/>
              </a:endParaRPr>
            </a:p>
          </p:txBody>
        </p:sp>
      </p:grpSp>
    </p:spTree>
    <p:extLst>
      <p:ext uri="{BB962C8B-B14F-4D97-AF65-F5344CB8AC3E}">
        <p14:creationId xmlns:p14="http://schemas.microsoft.com/office/powerpoint/2010/main" val="42295707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AEF983A-0804-4F54-9697-12447FE35F74}"/>
              </a:ext>
            </a:extLst>
          </p:cNvPr>
          <p:cNvSpPr/>
          <p:nvPr/>
        </p:nvSpPr>
        <p:spPr>
          <a:xfrm>
            <a:off x="1787786" y="175552"/>
            <a:ext cx="4466864" cy="615553"/>
          </a:xfrm>
          <a:prstGeom prst="rect">
            <a:avLst/>
          </a:prstGeom>
        </p:spPr>
        <p:txBody>
          <a:bodyPr wrap="none">
            <a:spAutoFit/>
          </a:bodyPr>
          <a:lstStyle/>
          <a:p>
            <a:r>
              <a:rPr lang="en-US" sz="3400" b="1" dirty="0">
                <a:solidFill>
                  <a:srgbClr val="01445E"/>
                </a:solidFill>
              </a:rPr>
              <a:t>ESTABLISH TEAM RULES</a:t>
            </a:r>
          </a:p>
        </p:txBody>
      </p:sp>
      <p:sp>
        <p:nvSpPr>
          <p:cNvPr id="3" name="Rectangle 2">
            <a:extLst>
              <a:ext uri="{FF2B5EF4-FFF2-40B4-BE49-F238E27FC236}">
                <a16:creationId xmlns:a16="http://schemas.microsoft.com/office/drawing/2014/main" xmlns="" id="{A21D7DAE-7578-4072-9498-B169A95680C4}"/>
              </a:ext>
            </a:extLst>
          </p:cNvPr>
          <p:cNvSpPr/>
          <p:nvPr/>
        </p:nvSpPr>
        <p:spPr>
          <a:xfrm>
            <a:off x="1772263" y="1006549"/>
            <a:ext cx="8631952" cy="707886"/>
          </a:xfrm>
          <a:prstGeom prst="rect">
            <a:avLst/>
          </a:prstGeom>
        </p:spPr>
        <p:txBody>
          <a:bodyPr wrap="square">
            <a:spAutoFit/>
          </a:bodyPr>
          <a:lstStyle/>
          <a:p>
            <a:pPr marL="285750" indent="-285750">
              <a:buFont typeface="Arial" panose="020B0604020202020204" pitchFamily="34" charset="0"/>
              <a:buChar char="•"/>
            </a:pPr>
            <a:r>
              <a:rPr lang="en-US" sz="2000" b="1" dirty="0"/>
              <a:t>Rules:</a:t>
            </a:r>
            <a:r>
              <a:rPr lang="en-US" sz="2000" dirty="0"/>
              <a:t> Rules will safeguard the success and productivity of a team. You should be clear on why they exist and ask for contributions/feedback from everyone. </a:t>
            </a:r>
          </a:p>
        </p:txBody>
      </p:sp>
      <p:pic>
        <p:nvPicPr>
          <p:cNvPr id="1028" name="Picture 4" descr="Image result for dilbert no phone in meeting">
            <a:extLst>
              <a:ext uri="{FF2B5EF4-FFF2-40B4-BE49-F238E27FC236}">
                <a16:creationId xmlns:a16="http://schemas.microsoft.com/office/drawing/2014/main" xmlns="" id="{390D56AD-B16A-4E3C-8885-BC70D7D07C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9430" y="4292407"/>
            <a:ext cx="5943600" cy="184845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E1ED4C4B-9450-47E1-9D7D-EFB2D0E4742B}"/>
              </a:ext>
            </a:extLst>
          </p:cNvPr>
          <p:cNvSpPr/>
          <p:nvPr/>
        </p:nvSpPr>
        <p:spPr>
          <a:xfrm>
            <a:off x="1787786" y="2033925"/>
            <a:ext cx="9836324" cy="1938992"/>
          </a:xfrm>
          <a:prstGeom prst="rect">
            <a:avLst/>
          </a:prstGeom>
        </p:spPr>
        <p:txBody>
          <a:bodyPr wrap="square">
            <a:spAutoFit/>
          </a:bodyPr>
          <a:lstStyle/>
          <a:p>
            <a:pPr marL="285750" lvl="0" indent="-285750">
              <a:buFont typeface="Arial" panose="020B0604020202020204" pitchFamily="34" charset="0"/>
              <a:buChar char="•"/>
            </a:pPr>
            <a:r>
              <a:rPr lang="en-US" sz="2000" b="1" dirty="0">
                <a:solidFill>
                  <a:prstClr val="black"/>
                </a:solidFill>
              </a:rPr>
              <a:t>Some examples:</a:t>
            </a:r>
          </a:p>
          <a:p>
            <a:pPr marL="742950" lvl="1" indent="-285750">
              <a:buFont typeface="Arial" panose="020B0604020202020204" pitchFamily="34" charset="0"/>
              <a:buChar char="•"/>
            </a:pPr>
            <a:r>
              <a:rPr lang="en-US" sz="2000" dirty="0">
                <a:solidFill>
                  <a:prstClr val="black"/>
                </a:solidFill>
              </a:rPr>
              <a:t>When we meet, we’re all present (no cell phones or laptops).</a:t>
            </a:r>
          </a:p>
          <a:p>
            <a:pPr marL="742950" lvl="1" indent="-285750">
              <a:buFont typeface="Arial" panose="020B0604020202020204" pitchFamily="34" charset="0"/>
              <a:buChar char="•"/>
            </a:pPr>
            <a:r>
              <a:rPr lang="en-US" sz="2000" dirty="0">
                <a:solidFill>
                  <a:prstClr val="black"/>
                </a:solidFill>
              </a:rPr>
              <a:t>We’ll be open about our frustrations.</a:t>
            </a:r>
          </a:p>
          <a:p>
            <a:pPr marL="742950" lvl="1" indent="-285750">
              <a:buFont typeface="Arial" panose="020B0604020202020204" pitchFamily="34" charset="0"/>
              <a:buChar char="•"/>
            </a:pPr>
            <a:r>
              <a:rPr lang="en-US" sz="2000" dirty="0">
                <a:solidFill>
                  <a:prstClr val="black"/>
                </a:solidFill>
              </a:rPr>
              <a:t>We listen with intent, rather than waiting for our turn to talk.</a:t>
            </a:r>
          </a:p>
          <a:p>
            <a:pPr marL="742950" lvl="1" indent="-285750">
              <a:buFont typeface="Arial" panose="020B0604020202020204" pitchFamily="34" charset="0"/>
              <a:buChar char="•"/>
            </a:pPr>
            <a:r>
              <a:rPr lang="en-US" sz="2000" dirty="0">
                <a:solidFill>
                  <a:prstClr val="black"/>
                </a:solidFill>
              </a:rPr>
              <a:t>We respect out of office hours and won’t expect communication unless it’s an emergency.</a:t>
            </a:r>
          </a:p>
        </p:txBody>
      </p:sp>
      <p:grpSp>
        <p:nvGrpSpPr>
          <p:cNvPr id="11" name="Group 10">
            <a:extLst>
              <a:ext uri="{FF2B5EF4-FFF2-40B4-BE49-F238E27FC236}">
                <a16:creationId xmlns:a16="http://schemas.microsoft.com/office/drawing/2014/main" xmlns="" id="{C90B79A7-04EE-4560-ABD3-347F9734DD80}"/>
              </a:ext>
            </a:extLst>
          </p:cNvPr>
          <p:cNvGrpSpPr>
            <a:grpSpLocks noChangeAspect="1"/>
          </p:cNvGrpSpPr>
          <p:nvPr/>
        </p:nvGrpSpPr>
        <p:grpSpPr>
          <a:xfrm>
            <a:off x="294315" y="104859"/>
            <a:ext cx="1280160" cy="1280160"/>
            <a:chOff x="4591792" y="1204341"/>
            <a:chExt cx="1554480" cy="1554480"/>
          </a:xfrm>
        </p:grpSpPr>
        <p:pic>
          <p:nvPicPr>
            <p:cNvPr id="12" name="Picture 2" descr="Image result for teamwork icon">
              <a:extLst>
                <a:ext uri="{FF2B5EF4-FFF2-40B4-BE49-F238E27FC236}">
                  <a16:creationId xmlns:a16="http://schemas.microsoft.com/office/drawing/2014/main" xmlns="" id="{0685759D-4AA6-419F-A154-3B472EEF9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xmlns="" id="{D33017C1-BFAA-4E6D-B454-DFC3350E02C8}"/>
                </a:ext>
              </a:extLst>
            </p:cNvPr>
            <p:cNvSpPr/>
            <p:nvPr/>
          </p:nvSpPr>
          <p:spPr>
            <a:xfrm>
              <a:off x="5133726" y="1663912"/>
              <a:ext cx="446138" cy="635339"/>
            </a:xfrm>
            <a:prstGeom prst="rect">
              <a:avLst/>
            </a:prstGeom>
          </p:spPr>
          <p:txBody>
            <a:bodyPr wrap="none">
              <a:spAutoFit/>
            </a:bodyPr>
            <a:lstStyle/>
            <a:p>
              <a:r>
                <a:rPr lang="en-US" sz="2800" b="1" dirty="0">
                  <a:solidFill>
                    <a:schemeClr val="bg1"/>
                  </a:solidFill>
                </a:rPr>
                <a:t>4</a:t>
              </a:r>
              <a:endParaRPr lang="en-US" sz="2800" b="1" i="0" dirty="0">
                <a:solidFill>
                  <a:schemeClr val="bg1"/>
                </a:solidFill>
                <a:effectLst/>
              </a:endParaRPr>
            </a:p>
          </p:txBody>
        </p:sp>
      </p:grpSp>
    </p:spTree>
    <p:extLst>
      <p:ext uri="{BB962C8B-B14F-4D97-AF65-F5344CB8AC3E}">
        <p14:creationId xmlns:p14="http://schemas.microsoft.com/office/powerpoint/2010/main" val="34486041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8ABFB84-F21B-4925-95B3-7036E6757C5A}"/>
              </a:ext>
            </a:extLst>
          </p:cNvPr>
          <p:cNvSpPr/>
          <p:nvPr/>
        </p:nvSpPr>
        <p:spPr>
          <a:xfrm>
            <a:off x="1293063" y="175552"/>
            <a:ext cx="4541679" cy="615553"/>
          </a:xfrm>
          <a:prstGeom prst="rect">
            <a:avLst/>
          </a:prstGeom>
        </p:spPr>
        <p:txBody>
          <a:bodyPr wrap="square">
            <a:spAutoFit/>
          </a:bodyPr>
          <a:lstStyle/>
          <a:p>
            <a:pPr algn="ctr"/>
            <a:r>
              <a:rPr lang="en-US" sz="3400" b="1" dirty="0">
                <a:solidFill>
                  <a:srgbClr val="01445E"/>
                </a:solidFill>
              </a:rPr>
              <a:t>CLARIFY PURPOSE</a:t>
            </a:r>
            <a:endParaRPr lang="en-US" sz="3400" b="1" i="0" dirty="0">
              <a:solidFill>
                <a:srgbClr val="01445E"/>
              </a:solidFill>
              <a:effectLst/>
            </a:endParaRPr>
          </a:p>
        </p:txBody>
      </p:sp>
      <p:pic>
        <p:nvPicPr>
          <p:cNvPr id="6" name="Picture 5">
            <a:extLst>
              <a:ext uri="{FF2B5EF4-FFF2-40B4-BE49-F238E27FC236}">
                <a16:creationId xmlns:a16="http://schemas.microsoft.com/office/drawing/2014/main" xmlns="" id="{504BAE1C-C6AC-4CD1-940E-92072A977AA6}"/>
              </a:ext>
            </a:extLst>
          </p:cNvPr>
          <p:cNvPicPr>
            <a:picLocks noChangeAspect="1"/>
          </p:cNvPicPr>
          <p:nvPr/>
        </p:nvPicPr>
        <p:blipFill>
          <a:blip r:embed="rId2"/>
          <a:stretch>
            <a:fillRect/>
          </a:stretch>
        </p:blipFill>
        <p:spPr>
          <a:xfrm>
            <a:off x="266764" y="3889843"/>
            <a:ext cx="6553200" cy="2124075"/>
          </a:xfrm>
          <a:prstGeom prst="rect">
            <a:avLst/>
          </a:prstGeom>
        </p:spPr>
      </p:pic>
      <p:sp>
        <p:nvSpPr>
          <p:cNvPr id="2" name="Rectangle 1">
            <a:extLst>
              <a:ext uri="{FF2B5EF4-FFF2-40B4-BE49-F238E27FC236}">
                <a16:creationId xmlns:a16="http://schemas.microsoft.com/office/drawing/2014/main" xmlns="" id="{7DC2E873-754C-4BB3-906F-2FD6AA484A9E}"/>
              </a:ext>
            </a:extLst>
          </p:cNvPr>
          <p:cNvSpPr/>
          <p:nvPr/>
        </p:nvSpPr>
        <p:spPr>
          <a:xfrm>
            <a:off x="1656965" y="1006549"/>
            <a:ext cx="6096000" cy="1877437"/>
          </a:xfrm>
          <a:prstGeom prst="rect">
            <a:avLst/>
          </a:prstGeom>
        </p:spPr>
        <p:txBody>
          <a:bodyPr>
            <a:spAutoFit/>
          </a:bodyPr>
          <a:lstStyle/>
          <a:p>
            <a:pPr marL="285750" indent="-285750">
              <a:buFont typeface="Arial" panose="020B0604020202020204" pitchFamily="34" charset="0"/>
              <a:buChar char="•"/>
            </a:pPr>
            <a:r>
              <a:rPr lang="en-US" sz="2000" b="1" dirty="0">
                <a:solidFill>
                  <a:srgbClr val="232323"/>
                </a:solidFill>
              </a:rPr>
              <a:t>Clarity: </a:t>
            </a:r>
            <a:r>
              <a:rPr lang="en-US" sz="2000" dirty="0">
                <a:solidFill>
                  <a:srgbClr val="232323"/>
                </a:solidFill>
              </a:rPr>
              <a:t>Be clear about </a:t>
            </a:r>
            <a:r>
              <a:rPr lang="en-US" sz="2000" i="1" dirty="0">
                <a:solidFill>
                  <a:srgbClr val="232323"/>
                </a:solidFill>
              </a:rPr>
              <a:t>why</a:t>
            </a:r>
            <a:r>
              <a:rPr lang="en-US" sz="2000" dirty="0">
                <a:solidFill>
                  <a:srgbClr val="232323"/>
                </a:solidFill>
              </a:rPr>
              <a:t> you’re doing what you’re doing - it’s the key to motivation. </a:t>
            </a:r>
            <a:r>
              <a:rPr lang="en-US" sz="2000" dirty="0"/>
              <a:t>Not only will this keep everyone motivated and aligned, it’s a great way to review your process and ensure you’re taking the best steps to get to where you need to be.</a:t>
            </a:r>
          </a:p>
          <a:p>
            <a:endParaRPr lang="en-US" sz="1600" dirty="0"/>
          </a:p>
        </p:txBody>
      </p:sp>
      <p:sp>
        <p:nvSpPr>
          <p:cNvPr id="3" name="Rectangle 2">
            <a:extLst>
              <a:ext uri="{FF2B5EF4-FFF2-40B4-BE49-F238E27FC236}">
                <a16:creationId xmlns:a16="http://schemas.microsoft.com/office/drawing/2014/main" xmlns="" id="{0123793A-EB1C-4A65-959B-DB0DE53221C4}"/>
              </a:ext>
            </a:extLst>
          </p:cNvPr>
          <p:cNvSpPr/>
          <p:nvPr/>
        </p:nvSpPr>
        <p:spPr>
          <a:xfrm>
            <a:off x="7403909" y="2612570"/>
            <a:ext cx="4438200" cy="2862322"/>
          </a:xfrm>
          <a:prstGeom prst="rect">
            <a:avLst/>
          </a:prstGeom>
        </p:spPr>
        <p:txBody>
          <a:bodyPr wrap="square">
            <a:spAutoFit/>
          </a:bodyPr>
          <a:lstStyle/>
          <a:p>
            <a:pPr marL="285750" indent="-285750">
              <a:buFont typeface="Arial" panose="020B0604020202020204" pitchFamily="34" charset="0"/>
              <a:buChar char="•"/>
            </a:pPr>
            <a:r>
              <a:rPr lang="en-US" sz="2000" b="1" dirty="0"/>
              <a:t>Ways employees want to be recognized and rewarded:</a:t>
            </a:r>
          </a:p>
          <a:p>
            <a:endParaRPr lang="en-US" sz="2000" b="1" dirty="0"/>
          </a:p>
          <a:p>
            <a:pPr marL="742950" lvl="1" indent="-285750">
              <a:buFont typeface="Arial" panose="020B0604020202020204" pitchFamily="34" charset="0"/>
              <a:buChar char="•"/>
            </a:pPr>
            <a:r>
              <a:rPr lang="en-US" sz="2000" dirty="0"/>
              <a:t>Company or team-wide emails recognizing individuals/teams</a:t>
            </a:r>
          </a:p>
          <a:p>
            <a:pPr marL="742950" lvl="1" indent="-285750">
              <a:buFont typeface="Arial" panose="020B0604020202020204" pitchFamily="34" charset="0"/>
              <a:buChar char="•"/>
            </a:pPr>
            <a:r>
              <a:rPr lang="en-US" sz="2000" dirty="0"/>
              <a:t>In-person recognition and thanks</a:t>
            </a:r>
          </a:p>
          <a:p>
            <a:pPr marL="742950" lvl="1" indent="-285750">
              <a:buFont typeface="Arial" panose="020B0604020202020204" pitchFamily="34" charset="0"/>
              <a:buChar char="•"/>
            </a:pPr>
            <a:r>
              <a:rPr lang="en-US" sz="2000" dirty="0"/>
              <a:t>Promotions</a:t>
            </a:r>
          </a:p>
          <a:p>
            <a:pPr marL="742950" lvl="1" indent="-285750">
              <a:buFont typeface="Arial" panose="020B0604020202020204" pitchFamily="34" charset="0"/>
              <a:buChar char="•"/>
            </a:pPr>
            <a:r>
              <a:rPr lang="en-US" sz="2000" dirty="0"/>
              <a:t>Bonuses</a:t>
            </a:r>
          </a:p>
          <a:p>
            <a:pPr marL="742950" lvl="1" indent="-285750">
              <a:buFont typeface="Arial" panose="020B0604020202020204" pitchFamily="34" charset="0"/>
              <a:buChar char="•"/>
            </a:pPr>
            <a:r>
              <a:rPr lang="en-US" sz="2000" dirty="0"/>
              <a:t>Extra vacation days</a:t>
            </a:r>
          </a:p>
        </p:txBody>
      </p:sp>
      <p:grpSp>
        <p:nvGrpSpPr>
          <p:cNvPr id="7" name="Group 6">
            <a:extLst>
              <a:ext uri="{FF2B5EF4-FFF2-40B4-BE49-F238E27FC236}">
                <a16:creationId xmlns:a16="http://schemas.microsoft.com/office/drawing/2014/main" xmlns="" id="{207DC745-9911-430C-B5F4-3B2B6DB9894C}"/>
              </a:ext>
            </a:extLst>
          </p:cNvPr>
          <p:cNvGrpSpPr>
            <a:grpSpLocks noChangeAspect="1"/>
          </p:cNvGrpSpPr>
          <p:nvPr/>
        </p:nvGrpSpPr>
        <p:grpSpPr>
          <a:xfrm>
            <a:off x="294315" y="104859"/>
            <a:ext cx="1280160" cy="1280160"/>
            <a:chOff x="4591792" y="1204341"/>
            <a:chExt cx="1554480" cy="1554480"/>
          </a:xfrm>
        </p:grpSpPr>
        <p:pic>
          <p:nvPicPr>
            <p:cNvPr id="2050" name="Picture 2" descr="Image result for teamwork icon">
              <a:extLst>
                <a:ext uri="{FF2B5EF4-FFF2-40B4-BE49-F238E27FC236}">
                  <a16:creationId xmlns:a16="http://schemas.microsoft.com/office/drawing/2014/main" xmlns="" id="{AF9B52CC-71E6-4289-A54E-79EDB75AB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xmlns="" id="{633D0F02-CF6A-4DF0-A666-930AD54C04E6}"/>
                </a:ext>
              </a:extLst>
            </p:cNvPr>
            <p:cNvSpPr/>
            <p:nvPr/>
          </p:nvSpPr>
          <p:spPr>
            <a:xfrm>
              <a:off x="5133726" y="1663912"/>
              <a:ext cx="446138" cy="635339"/>
            </a:xfrm>
            <a:prstGeom prst="rect">
              <a:avLst/>
            </a:prstGeom>
          </p:spPr>
          <p:txBody>
            <a:bodyPr wrap="none">
              <a:spAutoFit/>
            </a:bodyPr>
            <a:lstStyle/>
            <a:p>
              <a:r>
                <a:rPr lang="en-US" sz="2800" b="1" i="0" dirty="0">
                  <a:solidFill>
                    <a:schemeClr val="bg1"/>
                  </a:solidFill>
                  <a:effectLst/>
                </a:rPr>
                <a:t>5</a:t>
              </a:r>
            </a:p>
          </p:txBody>
        </p:sp>
      </p:grpSp>
    </p:spTree>
    <p:extLst>
      <p:ext uri="{BB962C8B-B14F-4D97-AF65-F5344CB8AC3E}">
        <p14:creationId xmlns:p14="http://schemas.microsoft.com/office/powerpoint/2010/main" val="40868778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8ABFB84-F21B-4925-95B3-7036E6757C5A}"/>
              </a:ext>
            </a:extLst>
          </p:cNvPr>
          <p:cNvSpPr/>
          <p:nvPr/>
        </p:nvSpPr>
        <p:spPr>
          <a:xfrm>
            <a:off x="1574475" y="175552"/>
            <a:ext cx="5776078" cy="615553"/>
          </a:xfrm>
          <a:prstGeom prst="rect">
            <a:avLst/>
          </a:prstGeom>
        </p:spPr>
        <p:txBody>
          <a:bodyPr wrap="square">
            <a:spAutoFit/>
          </a:bodyPr>
          <a:lstStyle/>
          <a:p>
            <a:r>
              <a:rPr lang="en-US" sz="3400" b="1" dirty="0">
                <a:solidFill>
                  <a:srgbClr val="01445E"/>
                </a:solidFill>
              </a:rPr>
              <a:t>RECOGNIZE AND REWARD</a:t>
            </a:r>
            <a:endParaRPr lang="en-US" sz="3400" b="1" i="0" dirty="0">
              <a:solidFill>
                <a:srgbClr val="01445E"/>
              </a:solidFill>
              <a:effectLst/>
            </a:endParaRPr>
          </a:p>
        </p:txBody>
      </p:sp>
      <p:sp>
        <p:nvSpPr>
          <p:cNvPr id="2" name="Rectangle 1">
            <a:extLst>
              <a:ext uri="{FF2B5EF4-FFF2-40B4-BE49-F238E27FC236}">
                <a16:creationId xmlns:a16="http://schemas.microsoft.com/office/drawing/2014/main" xmlns="" id="{07FC348E-8C6C-4C89-AD7C-CE5D100EDFF1}"/>
              </a:ext>
            </a:extLst>
          </p:cNvPr>
          <p:cNvSpPr/>
          <p:nvPr/>
        </p:nvSpPr>
        <p:spPr>
          <a:xfrm>
            <a:off x="1660015" y="1157583"/>
            <a:ext cx="9882801" cy="707886"/>
          </a:xfrm>
          <a:prstGeom prst="rect">
            <a:avLst/>
          </a:prstGeom>
        </p:spPr>
        <p:txBody>
          <a:bodyPr wrap="square">
            <a:spAutoFit/>
          </a:bodyPr>
          <a:lstStyle/>
          <a:p>
            <a:pPr marL="342900" indent="-342900">
              <a:buFont typeface="Arial" panose="020B0604020202020204" pitchFamily="34" charset="0"/>
              <a:buChar char="•"/>
            </a:pPr>
            <a:r>
              <a:rPr lang="en-US" sz="2000" b="1" dirty="0"/>
              <a:t>Recognition is key: </a:t>
            </a:r>
            <a:r>
              <a:rPr lang="en-US" sz="2000" dirty="0"/>
              <a:t>Recognized employees are satisfied employees, and satisfied employees do better at work.</a:t>
            </a:r>
          </a:p>
        </p:txBody>
      </p:sp>
      <p:grpSp>
        <p:nvGrpSpPr>
          <p:cNvPr id="7" name="Group 6">
            <a:extLst>
              <a:ext uri="{FF2B5EF4-FFF2-40B4-BE49-F238E27FC236}">
                <a16:creationId xmlns:a16="http://schemas.microsoft.com/office/drawing/2014/main" xmlns="" id="{613508D9-542E-4E70-A864-7D1E6BC2C765}"/>
              </a:ext>
            </a:extLst>
          </p:cNvPr>
          <p:cNvGrpSpPr>
            <a:grpSpLocks noChangeAspect="1"/>
          </p:cNvGrpSpPr>
          <p:nvPr/>
        </p:nvGrpSpPr>
        <p:grpSpPr>
          <a:xfrm>
            <a:off x="294315" y="104859"/>
            <a:ext cx="1280160" cy="1280160"/>
            <a:chOff x="4591792" y="1204341"/>
            <a:chExt cx="1554480" cy="1554480"/>
          </a:xfrm>
        </p:grpSpPr>
        <p:pic>
          <p:nvPicPr>
            <p:cNvPr id="9" name="Picture 2" descr="Image result for teamwork icon">
              <a:extLst>
                <a:ext uri="{FF2B5EF4-FFF2-40B4-BE49-F238E27FC236}">
                  <a16:creationId xmlns:a16="http://schemas.microsoft.com/office/drawing/2014/main" xmlns="" id="{2970F833-0D79-4E87-AFC2-01700EA84B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xmlns="" id="{CAE86185-6D77-4263-8CC9-304E711613DD}"/>
                </a:ext>
              </a:extLst>
            </p:cNvPr>
            <p:cNvSpPr/>
            <p:nvPr/>
          </p:nvSpPr>
          <p:spPr>
            <a:xfrm>
              <a:off x="5133726" y="1663912"/>
              <a:ext cx="446138" cy="635339"/>
            </a:xfrm>
            <a:prstGeom prst="rect">
              <a:avLst/>
            </a:prstGeom>
          </p:spPr>
          <p:txBody>
            <a:bodyPr wrap="none">
              <a:spAutoFit/>
            </a:bodyPr>
            <a:lstStyle/>
            <a:p>
              <a:r>
                <a:rPr lang="en-US" sz="2800" b="1" dirty="0">
                  <a:solidFill>
                    <a:schemeClr val="bg1"/>
                  </a:solidFill>
                </a:rPr>
                <a:t>6</a:t>
              </a:r>
              <a:endParaRPr lang="en-US" sz="2800" b="1" i="0" dirty="0">
                <a:solidFill>
                  <a:schemeClr val="bg1"/>
                </a:solidFill>
                <a:effectLst/>
              </a:endParaRPr>
            </a:p>
          </p:txBody>
        </p:sp>
      </p:grpSp>
      <p:sp>
        <p:nvSpPr>
          <p:cNvPr id="11" name="Rectangle 10">
            <a:extLst>
              <a:ext uri="{FF2B5EF4-FFF2-40B4-BE49-F238E27FC236}">
                <a16:creationId xmlns:a16="http://schemas.microsoft.com/office/drawing/2014/main" xmlns="" id="{07F055D6-7A77-4C16-BD4B-603FB92B72EA}"/>
              </a:ext>
            </a:extLst>
          </p:cNvPr>
          <p:cNvSpPr/>
          <p:nvPr/>
        </p:nvSpPr>
        <p:spPr>
          <a:xfrm>
            <a:off x="1660015" y="1889529"/>
            <a:ext cx="7638363" cy="1938992"/>
          </a:xfrm>
          <a:prstGeom prst="rect">
            <a:avLst/>
          </a:prstGeom>
        </p:spPr>
        <p:txBody>
          <a:bodyPr wrap="square">
            <a:spAutoFit/>
          </a:bodyPr>
          <a:lstStyle/>
          <a:p>
            <a:pPr marL="285750" indent="-285750">
              <a:buFont typeface="Arial" panose="020B0604020202020204" pitchFamily="34" charset="0"/>
              <a:buChar char="•"/>
            </a:pPr>
            <a:r>
              <a:rPr lang="en-US" sz="2000" b="1" dirty="0"/>
              <a:t>Ways employees want to be recognized and rewarded:</a:t>
            </a:r>
          </a:p>
          <a:p>
            <a:pPr marL="742950" lvl="1" indent="-285750">
              <a:buFont typeface="Arial" panose="020B0604020202020204" pitchFamily="34" charset="0"/>
              <a:buChar char="•"/>
            </a:pPr>
            <a:r>
              <a:rPr lang="en-US" sz="2000" dirty="0"/>
              <a:t>Company or team-wide emails recognizing individuals/teams</a:t>
            </a:r>
          </a:p>
          <a:p>
            <a:pPr marL="742950" lvl="1" indent="-285750">
              <a:buFont typeface="Arial" panose="020B0604020202020204" pitchFamily="34" charset="0"/>
              <a:buChar char="•"/>
            </a:pPr>
            <a:r>
              <a:rPr lang="en-US" sz="2000" dirty="0"/>
              <a:t>In-person recognition and thanks</a:t>
            </a:r>
          </a:p>
          <a:p>
            <a:pPr marL="742950" lvl="1" indent="-285750">
              <a:buFont typeface="Arial" panose="020B0604020202020204" pitchFamily="34" charset="0"/>
              <a:buChar char="•"/>
            </a:pPr>
            <a:r>
              <a:rPr lang="en-US" sz="2000" dirty="0"/>
              <a:t>Promotions</a:t>
            </a:r>
          </a:p>
          <a:p>
            <a:pPr marL="742950" lvl="1" indent="-285750">
              <a:buFont typeface="Arial" panose="020B0604020202020204" pitchFamily="34" charset="0"/>
              <a:buChar char="•"/>
            </a:pPr>
            <a:r>
              <a:rPr lang="en-US" sz="2000" dirty="0"/>
              <a:t>Bonuses</a:t>
            </a:r>
          </a:p>
          <a:p>
            <a:pPr marL="742950" lvl="1" indent="-285750">
              <a:buFont typeface="Arial" panose="020B0604020202020204" pitchFamily="34" charset="0"/>
              <a:buChar char="•"/>
            </a:pPr>
            <a:r>
              <a:rPr lang="en-US" sz="2000" dirty="0"/>
              <a:t>Extra vacation days</a:t>
            </a:r>
          </a:p>
        </p:txBody>
      </p:sp>
      <p:pic>
        <p:nvPicPr>
          <p:cNvPr id="12" name="Picture 6" descr="Image result for dilbert compliments">
            <a:extLst>
              <a:ext uri="{FF2B5EF4-FFF2-40B4-BE49-F238E27FC236}">
                <a16:creationId xmlns:a16="http://schemas.microsoft.com/office/drawing/2014/main" xmlns="" id="{F347A09A-9E64-4DDF-B608-3446A188E1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5312" y="4006960"/>
            <a:ext cx="7041375"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5222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8ABFB84-F21B-4925-95B3-7036E6757C5A}"/>
              </a:ext>
            </a:extLst>
          </p:cNvPr>
          <p:cNvSpPr/>
          <p:nvPr/>
        </p:nvSpPr>
        <p:spPr>
          <a:xfrm>
            <a:off x="1658995" y="171717"/>
            <a:ext cx="3316765" cy="615553"/>
          </a:xfrm>
          <a:prstGeom prst="rect">
            <a:avLst/>
          </a:prstGeom>
        </p:spPr>
        <p:txBody>
          <a:bodyPr wrap="square">
            <a:spAutoFit/>
          </a:bodyPr>
          <a:lstStyle/>
          <a:p>
            <a:r>
              <a:rPr lang="en-US" sz="3400" b="1" dirty="0">
                <a:solidFill>
                  <a:srgbClr val="01445E"/>
                </a:solidFill>
              </a:rPr>
              <a:t>OFFICE SPACE</a:t>
            </a:r>
            <a:endParaRPr lang="en-US" sz="3400" b="1" i="0" dirty="0">
              <a:solidFill>
                <a:srgbClr val="01445E"/>
              </a:solidFill>
              <a:effectLst/>
            </a:endParaRPr>
          </a:p>
        </p:txBody>
      </p:sp>
      <p:grpSp>
        <p:nvGrpSpPr>
          <p:cNvPr id="6" name="Group 5">
            <a:extLst>
              <a:ext uri="{FF2B5EF4-FFF2-40B4-BE49-F238E27FC236}">
                <a16:creationId xmlns:a16="http://schemas.microsoft.com/office/drawing/2014/main" xmlns="" id="{89255960-A046-42D1-9EBC-DC328970FFFF}"/>
              </a:ext>
            </a:extLst>
          </p:cNvPr>
          <p:cNvGrpSpPr>
            <a:grpSpLocks noChangeAspect="1"/>
          </p:cNvGrpSpPr>
          <p:nvPr/>
        </p:nvGrpSpPr>
        <p:grpSpPr>
          <a:xfrm>
            <a:off x="294315" y="104859"/>
            <a:ext cx="1280160" cy="1280160"/>
            <a:chOff x="4591792" y="1204341"/>
            <a:chExt cx="1554480" cy="1554480"/>
          </a:xfrm>
        </p:grpSpPr>
        <p:pic>
          <p:nvPicPr>
            <p:cNvPr id="7" name="Picture 2" descr="Image result for teamwork icon">
              <a:extLst>
                <a:ext uri="{FF2B5EF4-FFF2-40B4-BE49-F238E27FC236}">
                  <a16:creationId xmlns:a16="http://schemas.microsoft.com/office/drawing/2014/main" xmlns="" id="{989A4471-E5CA-4EAB-8CC1-DEBD21EBB6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541FFE72-6DAD-4202-ADC2-DCD4F2B34971}"/>
                </a:ext>
              </a:extLst>
            </p:cNvPr>
            <p:cNvSpPr/>
            <p:nvPr/>
          </p:nvSpPr>
          <p:spPr>
            <a:xfrm>
              <a:off x="5133726" y="1663912"/>
              <a:ext cx="446138" cy="635339"/>
            </a:xfrm>
            <a:prstGeom prst="rect">
              <a:avLst/>
            </a:prstGeom>
          </p:spPr>
          <p:txBody>
            <a:bodyPr wrap="none">
              <a:spAutoFit/>
            </a:bodyPr>
            <a:lstStyle/>
            <a:p>
              <a:r>
                <a:rPr lang="en-US" sz="2800" b="1" dirty="0">
                  <a:solidFill>
                    <a:schemeClr val="bg1"/>
                  </a:solidFill>
                </a:rPr>
                <a:t>7</a:t>
              </a:r>
              <a:endParaRPr lang="en-US" sz="2800" b="1" i="0" dirty="0">
                <a:solidFill>
                  <a:schemeClr val="bg1"/>
                </a:solidFill>
                <a:effectLst/>
              </a:endParaRPr>
            </a:p>
          </p:txBody>
        </p:sp>
      </p:grpSp>
      <p:pic>
        <p:nvPicPr>
          <p:cNvPr id="8194" name="Picture 2" descr="Image result for dilbert office open work space">
            <a:extLst>
              <a:ext uri="{FF2B5EF4-FFF2-40B4-BE49-F238E27FC236}">
                <a16:creationId xmlns:a16="http://schemas.microsoft.com/office/drawing/2014/main" xmlns="" id="{4BC57930-808B-4C4A-8FEB-BB7E5A6E40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0965" y="3666506"/>
            <a:ext cx="7370069" cy="2286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9BAEDCF3-A94E-433B-BC5B-DFFACE20E452}"/>
              </a:ext>
            </a:extLst>
          </p:cNvPr>
          <p:cNvSpPr/>
          <p:nvPr/>
        </p:nvSpPr>
        <p:spPr>
          <a:xfrm>
            <a:off x="1761711" y="1006549"/>
            <a:ext cx="7370069" cy="1631216"/>
          </a:xfrm>
          <a:prstGeom prst="rect">
            <a:avLst/>
          </a:prstGeom>
        </p:spPr>
        <p:txBody>
          <a:bodyPr wrap="square">
            <a:spAutoFit/>
          </a:bodyPr>
          <a:lstStyle/>
          <a:p>
            <a:pPr marL="342900" indent="-342900">
              <a:buFont typeface="Arial" panose="020B0604020202020204" pitchFamily="34" charset="0"/>
              <a:buChar char="•"/>
            </a:pPr>
            <a:r>
              <a:rPr lang="en-US" sz="2000" b="1" dirty="0">
                <a:solidFill>
                  <a:srgbClr val="232323"/>
                </a:solidFill>
              </a:rPr>
              <a:t>Workspace: </a:t>
            </a:r>
            <a:r>
              <a:rPr lang="en-US" sz="2000" dirty="0">
                <a:solidFill>
                  <a:srgbClr val="232323"/>
                </a:solidFill>
              </a:rPr>
              <a:t>The needs of your teams should be reflected in your workspace. Look around your office and consider what could be done to encourage impromptu huddles for productive conversation, accessibility to knowledge experts, and semi-permanent spaces for group projects.</a:t>
            </a:r>
            <a:endParaRPr lang="en-US" sz="2000" dirty="0"/>
          </a:p>
        </p:txBody>
      </p:sp>
    </p:spTree>
    <p:extLst>
      <p:ext uri="{BB962C8B-B14F-4D97-AF65-F5344CB8AC3E}">
        <p14:creationId xmlns:p14="http://schemas.microsoft.com/office/powerpoint/2010/main" val="7231950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8ABFB84-F21B-4925-95B3-7036E6757C5A}"/>
              </a:ext>
            </a:extLst>
          </p:cNvPr>
          <p:cNvSpPr/>
          <p:nvPr/>
        </p:nvSpPr>
        <p:spPr>
          <a:xfrm>
            <a:off x="1694621" y="175552"/>
            <a:ext cx="3316765" cy="615553"/>
          </a:xfrm>
          <a:prstGeom prst="rect">
            <a:avLst/>
          </a:prstGeom>
        </p:spPr>
        <p:txBody>
          <a:bodyPr wrap="square">
            <a:spAutoFit/>
          </a:bodyPr>
          <a:lstStyle/>
          <a:p>
            <a:r>
              <a:rPr lang="en-US" sz="3400" b="1" dirty="0">
                <a:solidFill>
                  <a:srgbClr val="01445E"/>
                </a:solidFill>
              </a:rPr>
              <a:t>TAKE A BREAK</a:t>
            </a:r>
            <a:endParaRPr lang="en-US" sz="3400" b="1" i="0" dirty="0">
              <a:solidFill>
                <a:srgbClr val="01445E"/>
              </a:solidFill>
              <a:effectLst/>
            </a:endParaRPr>
          </a:p>
        </p:txBody>
      </p:sp>
      <p:grpSp>
        <p:nvGrpSpPr>
          <p:cNvPr id="7" name="Group 6">
            <a:extLst>
              <a:ext uri="{FF2B5EF4-FFF2-40B4-BE49-F238E27FC236}">
                <a16:creationId xmlns:a16="http://schemas.microsoft.com/office/drawing/2014/main" xmlns="" id="{B8BAC853-C6D7-46E3-B58C-DB666FC9FC2C}"/>
              </a:ext>
            </a:extLst>
          </p:cNvPr>
          <p:cNvGrpSpPr>
            <a:grpSpLocks noChangeAspect="1"/>
          </p:cNvGrpSpPr>
          <p:nvPr/>
        </p:nvGrpSpPr>
        <p:grpSpPr>
          <a:xfrm>
            <a:off x="294315" y="104859"/>
            <a:ext cx="1280160" cy="1280160"/>
            <a:chOff x="4591792" y="1204341"/>
            <a:chExt cx="1554480" cy="1554480"/>
          </a:xfrm>
        </p:grpSpPr>
        <p:pic>
          <p:nvPicPr>
            <p:cNvPr id="9" name="Picture 2" descr="Image result for teamwork icon">
              <a:extLst>
                <a:ext uri="{FF2B5EF4-FFF2-40B4-BE49-F238E27FC236}">
                  <a16:creationId xmlns:a16="http://schemas.microsoft.com/office/drawing/2014/main" xmlns="" id="{B7C387AD-4C1D-479B-94F7-203801044D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xmlns="" id="{5F100711-5C0F-4324-8463-BAB5F4D4CFBD}"/>
                </a:ext>
              </a:extLst>
            </p:cNvPr>
            <p:cNvSpPr/>
            <p:nvPr/>
          </p:nvSpPr>
          <p:spPr>
            <a:xfrm>
              <a:off x="5133726" y="1663912"/>
              <a:ext cx="446138" cy="635339"/>
            </a:xfrm>
            <a:prstGeom prst="rect">
              <a:avLst/>
            </a:prstGeom>
          </p:spPr>
          <p:txBody>
            <a:bodyPr wrap="none">
              <a:spAutoFit/>
            </a:bodyPr>
            <a:lstStyle/>
            <a:p>
              <a:r>
                <a:rPr lang="en-US" sz="2800" b="1" dirty="0">
                  <a:solidFill>
                    <a:schemeClr val="bg1"/>
                  </a:solidFill>
                </a:rPr>
                <a:t>8</a:t>
              </a:r>
              <a:endParaRPr lang="en-US" sz="2800" b="1" i="0" dirty="0">
                <a:solidFill>
                  <a:schemeClr val="bg1"/>
                </a:solidFill>
                <a:effectLst/>
              </a:endParaRPr>
            </a:p>
          </p:txBody>
        </p:sp>
      </p:grpSp>
      <p:pic>
        <p:nvPicPr>
          <p:cNvPr id="7170" name="Picture 2" descr="Image result for dilbert office break">
            <a:extLst>
              <a:ext uri="{FF2B5EF4-FFF2-40B4-BE49-F238E27FC236}">
                <a16:creationId xmlns:a16="http://schemas.microsoft.com/office/drawing/2014/main" xmlns="" id="{1B4B1A87-B87F-4CD5-BCB3-DC5D724A48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6284" y="4071134"/>
            <a:ext cx="7136813" cy="210312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E484DDA1-4A26-4E24-990A-C2D8EFBDF21F}"/>
              </a:ext>
            </a:extLst>
          </p:cNvPr>
          <p:cNvSpPr/>
          <p:nvPr/>
        </p:nvSpPr>
        <p:spPr>
          <a:xfrm>
            <a:off x="1586276" y="1272805"/>
            <a:ext cx="9207335" cy="923330"/>
          </a:xfrm>
          <a:prstGeom prst="rect">
            <a:avLst/>
          </a:prstGeom>
        </p:spPr>
        <p:txBody>
          <a:bodyPr wrap="square">
            <a:spAutoFit/>
          </a:bodyPr>
          <a:lstStyle/>
          <a:p>
            <a:pPr marL="342900" indent="-342900">
              <a:buFont typeface="Arial" panose="020B0604020202020204" pitchFamily="34" charset="0"/>
              <a:buChar char="•"/>
            </a:pPr>
            <a:r>
              <a:rPr lang="en-US" b="1" dirty="0"/>
              <a:t>Take a break: </a:t>
            </a:r>
            <a:r>
              <a:rPr lang="en-US" dirty="0"/>
              <a:t>Team building doesn’t have to happen while you’re actively working. In fact, it’s proven that taking breaks together can result in a higher level of productivity and help reevaluate goals as needed.</a:t>
            </a:r>
          </a:p>
        </p:txBody>
      </p:sp>
      <p:sp>
        <p:nvSpPr>
          <p:cNvPr id="3" name="Rectangle 2">
            <a:extLst>
              <a:ext uri="{FF2B5EF4-FFF2-40B4-BE49-F238E27FC236}">
                <a16:creationId xmlns:a16="http://schemas.microsoft.com/office/drawing/2014/main" xmlns="" id="{0C8EA856-29A5-4285-9C6A-8C705AD482F8}"/>
              </a:ext>
            </a:extLst>
          </p:cNvPr>
          <p:cNvSpPr/>
          <p:nvPr/>
        </p:nvSpPr>
        <p:spPr>
          <a:xfrm>
            <a:off x="1694620" y="2196135"/>
            <a:ext cx="9005047" cy="1477328"/>
          </a:xfrm>
          <a:prstGeom prst="rect">
            <a:avLst/>
          </a:prstGeom>
        </p:spPr>
        <p:txBody>
          <a:bodyPr wrap="square">
            <a:spAutoFit/>
          </a:bodyPr>
          <a:lstStyle/>
          <a:p>
            <a:pPr marL="285750" indent="-285750">
              <a:buFont typeface="Arial" panose="020B0604020202020204" pitchFamily="34" charset="0"/>
              <a:buChar char="•"/>
            </a:pPr>
            <a:r>
              <a:rPr lang="en-US" b="1" dirty="0">
                <a:solidFill>
                  <a:srgbClr val="232323"/>
                </a:solidFill>
              </a:rPr>
              <a:t>Informal breaks: </a:t>
            </a:r>
            <a:r>
              <a:rPr lang="en-US" dirty="0">
                <a:solidFill>
                  <a:srgbClr val="232323"/>
                </a:solidFill>
              </a:rPr>
              <a:t>One week, you could round up the team and grab a coffee together, or pick-up some sweet treats for your team on the way to work and gather for a morning chat. Getting together in a less formal setting will encourage better communication, sharing, and bonding between team members. If you want to start small, break up the day by stepping outside to have one of your team meetings on foot.</a:t>
            </a:r>
            <a:endParaRPr lang="en-US" dirty="0"/>
          </a:p>
        </p:txBody>
      </p:sp>
    </p:spTree>
    <p:extLst>
      <p:ext uri="{BB962C8B-B14F-4D97-AF65-F5344CB8AC3E}">
        <p14:creationId xmlns:p14="http://schemas.microsoft.com/office/powerpoint/2010/main" val="10571673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8ABFB84-F21B-4925-95B3-7036E6757C5A}"/>
              </a:ext>
            </a:extLst>
          </p:cNvPr>
          <p:cNvSpPr/>
          <p:nvPr/>
        </p:nvSpPr>
        <p:spPr>
          <a:xfrm>
            <a:off x="1574475" y="208119"/>
            <a:ext cx="4539924" cy="615553"/>
          </a:xfrm>
          <a:prstGeom prst="rect">
            <a:avLst/>
          </a:prstGeom>
        </p:spPr>
        <p:txBody>
          <a:bodyPr wrap="square">
            <a:spAutoFit/>
          </a:bodyPr>
          <a:lstStyle/>
          <a:p>
            <a:r>
              <a:rPr lang="en-US" sz="3400" b="1" dirty="0">
                <a:solidFill>
                  <a:srgbClr val="01445E"/>
                </a:solidFill>
              </a:rPr>
              <a:t>FOCUS ON STRENGTHS</a:t>
            </a:r>
            <a:endParaRPr lang="en-US" sz="3400" b="1" i="0" dirty="0">
              <a:solidFill>
                <a:srgbClr val="01445E"/>
              </a:solidFill>
              <a:effectLst/>
            </a:endParaRPr>
          </a:p>
        </p:txBody>
      </p:sp>
      <p:grpSp>
        <p:nvGrpSpPr>
          <p:cNvPr id="6" name="Group 5">
            <a:extLst>
              <a:ext uri="{FF2B5EF4-FFF2-40B4-BE49-F238E27FC236}">
                <a16:creationId xmlns:a16="http://schemas.microsoft.com/office/drawing/2014/main" xmlns="" id="{6BA9ADFA-DF81-4B3D-923C-04D10CC04263}"/>
              </a:ext>
            </a:extLst>
          </p:cNvPr>
          <p:cNvGrpSpPr>
            <a:grpSpLocks noChangeAspect="1"/>
          </p:cNvGrpSpPr>
          <p:nvPr/>
        </p:nvGrpSpPr>
        <p:grpSpPr>
          <a:xfrm>
            <a:off x="294315" y="104859"/>
            <a:ext cx="1280160" cy="1280160"/>
            <a:chOff x="4591792" y="1204341"/>
            <a:chExt cx="1554480" cy="1554480"/>
          </a:xfrm>
        </p:grpSpPr>
        <p:pic>
          <p:nvPicPr>
            <p:cNvPr id="7" name="Picture 2" descr="Image result for teamwork icon">
              <a:extLst>
                <a:ext uri="{FF2B5EF4-FFF2-40B4-BE49-F238E27FC236}">
                  <a16:creationId xmlns:a16="http://schemas.microsoft.com/office/drawing/2014/main" xmlns="" id="{EB3E27F6-08D2-427E-96B3-3FDEC11500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5768D673-AB1F-4C86-8F1E-CFFD6655763A}"/>
                </a:ext>
              </a:extLst>
            </p:cNvPr>
            <p:cNvSpPr/>
            <p:nvPr/>
          </p:nvSpPr>
          <p:spPr>
            <a:xfrm>
              <a:off x="5133726" y="1663912"/>
              <a:ext cx="446138" cy="635339"/>
            </a:xfrm>
            <a:prstGeom prst="rect">
              <a:avLst/>
            </a:prstGeom>
          </p:spPr>
          <p:txBody>
            <a:bodyPr wrap="none">
              <a:spAutoFit/>
            </a:bodyPr>
            <a:lstStyle/>
            <a:p>
              <a:r>
                <a:rPr lang="en-US" sz="2800" b="1" i="0" dirty="0">
                  <a:solidFill>
                    <a:schemeClr val="bg1"/>
                  </a:solidFill>
                  <a:effectLst/>
                </a:rPr>
                <a:t>9</a:t>
              </a:r>
            </a:p>
          </p:txBody>
        </p:sp>
      </p:grpSp>
      <p:pic>
        <p:nvPicPr>
          <p:cNvPr id="2052" name="Picture 4" descr="Image result for dilbert strengths">
            <a:extLst>
              <a:ext uri="{FF2B5EF4-FFF2-40B4-BE49-F238E27FC236}">
                <a16:creationId xmlns:a16="http://schemas.microsoft.com/office/drawing/2014/main" xmlns="" id="{88D433A2-1D5C-42C5-BF21-CDAA470CF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0021" y="3907326"/>
            <a:ext cx="7351958" cy="2286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4194D4E5-4EF1-4AE6-8C65-558006D70A3C}"/>
              </a:ext>
            </a:extLst>
          </p:cNvPr>
          <p:cNvSpPr/>
          <p:nvPr/>
        </p:nvSpPr>
        <p:spPr>
          <a:xfrm>
            <a:off x="1907968" y="1197912"/>
            <a:ext cx="8435439" cy="1015663"/>
          </a:xfrm>
          <a:prstGeom prst="rect">
            <a:avLst/>
          </a:prstGeom>
        </p:spPr>
        <p:txBody>
          <a:bodyPr wrap="square">
            <a:spAutoFit/>
          </a:bodyPr>
          <a:lstStyle/>
          <a:p>
            <a:pPr marL="285750" indent="-285750">
              <a:buFont typeface="Arial" panose="020B0604020202020204" pitchFamily="34" charset="0"/>
              <a:buChar char="•"/>
            </a:pPr>
            <a:r>
              <a:rPr lang="en-US" sz="2000" b="1" dirty="0">
                <a:solidFill>
                  <a:srgbClr val="232323"/>
                </a:solidFill>
              </a:rPr>
              <a:t>Focusing on the weaknesses: </a:t>
            </a:r>
            <a:r>
              <a:rPr lang="en-US" sz="2000" dirty="0">
                <a:solidFill>
                  <a:srgbClr val="232323"/>
                </a:solidFill>
              </a:rPr>
              <a:t>Focusing on your team members weakness can seriously affect engagement and consequently lower the team’s productivity</a:t>
            </a:r>
            <a:r>
              <a:rPr lang="en-US" dirty="0">
                <a:solidFill>
                  <a:srgbClr val="232323"/>
                </a:solidFill>
              </a:rPr>
              <a:t>. </a:t>
            </a:r>
            <a:endParaRPr lang="en-US" dirty="0"/>
          </a:p>
        </p:txBody>
      </p:sp>
      <p:sp>
        <p:nvSpPr>
          <p:cNvPr id="3" name="Rectangle 2">
            <a:extLst>
              <a:ext uri="{FF2B5EF4-FFF2-40B4-BE49-F238E27FC236}">
                <a16:creationId xmlns:a16="http://schemas.microsoft.com/office/drawing/2014/main" xmlns="" id="{F07A7410-1EB8-4DB8-ACA9-F700B4FA6888}"/>
              </a:ext>
            </a:extLst>
          </p:cNvPr>
          <p:cNvSpPr/>
          <p:nvPr/>
        </p:nvSpPr>
        <p:spPr>
          <a:xfrm>
            <a:off x="1848593" y="2213575"/>
            <a:ext cx="8732323" cy="1323439"/>
          </a:xfrm>
          <a:prstGeom prst="rect">
            <a:avLst/>
          </a:prstGeom>
        </p:spPr>
        <p:txBody>
          <a:bodyPr wrap="square">
            <a:spAutoFit/>
          </a:bodyPr>
          <a:lstStyle/>
          <a:p>
            <a:pPr marL="285750" indent="-285750">
              <a:buFont typeface="Arial" panose="020B0604020202020204" pitchFamily="34" charset="0"/>
              <a:buChar char="•"/>
            </a:pPr>
            <a:r>
              <a:rPr lang="en-US" sz="2000" b="1" dirty="0">
                <a:solidFill>
                  <a:srgbClr val="232323"/>
                </a:solidFill>
              </a:rPr>
              <a:t>Everyone is different: </a:t>
            </a:r>
            <a:r>
              <a:rPr lang="en-US" sz="2000" dirty="0">
                <a:solidFill>
                  <a:srgbClr val="232323"/>
                </a:solidFill>
              </a:rPr>
              <a:t>We have different strengths, passions, and weaknesses. One of the cornerstones of a good team leader is focusing on individuals’ strengths and bringing together a team of people that has a combined skillset to get the job done. </a:t>
            </a:r>
            <a:endParaRPr lang="en-US" sz="2000" dirty="0"/>
          </a:p>
        </p:txBody>
      </p:sp>
    </p:spTree>
    <p:extLst>
      <p:ext uri="{BB962C8B-B14F-4D97-AF65-F5344CB8AC3E}">
        <p14:creationId xmlns:p14="http://schemas.microsoft.com/office/powerpoint/2010/main" val="25572357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8ABFB84-F21B-4925-95B3-7036E6757C5A}"/>
              </a:ext>
            </a:extLst>
          </p:cNvPr>
          <p:cNvSpPr/>
          <p:nvPr/>
        </p:nvSpPr>
        <p:spPr>
          <a:xfrm>
            <a:off x="1773791" y="175552"/>
            <a:ext cx="4322209" cy="615553"/>
          </a:xfrm>
          <a:prstGeom prst="rect">
            <a:avLst/>
          </a:prstGeom>
        </p:spPr>
        <p:txBody>
          <a:bodyPr wrap="square">
            <a:spAutoFit/>
          </a:bodyPr>
          <a:lstStyle/>
          <a:p>
            <a:r>
              <a:rPr lang="en-US" sz="3400" b="1" dirty="0">
                <a:solidFill>
                  <a:srgbClr val="01445E"/>
                </a:solidFill>
              </a:rPr>
              <a:t>SHOW GRATITUDE</a:t>
            </a:r>
            <a:endParaRPr lang="en-US" sz="3400" b="1" i="0" dirty="0">
              <a:solidFill>
                <a:srgbClr val="01445E"/>
              </a:solidFill>
              <a:effectLst/>
            </a:endParaRPr>
          </a:p>
        </p:txBody>
      </p:sp>
      <p:grpSp>
        <p:nvGrpSpPr>
          <p:cNvPr id="6" name="Group 5">
            <a:extLst>
              <a:ext uri="{FF2B5EF4-FFF2-40B4-BE49-F238E27FC236}">
                <a16:creationId xmlns:a16="http://schemas.microsoft.com/office/drawing/2014/main" xmlns="" id="{DC8F6E34-115F-472A-98AA-2198BF80A2E2}"/>
              </a:ext>
            </a:extLst>
          </p:cNvPr>
          <p:cNvGrpSpPr>
            <a:grpSpLocks noChangeAspect="1"/>
          </p:cNvGrpSpPr>
          <p:nvPr/>
        </p:nvGrpSpPr>
        <p:grpSpPr>
          <a:xfrm>
            <a:off x="294315" y="104859"/>
            <a:ext cx="1280160" cy="1280160"/>
            <a:chOff x="4591792" y="1204341"/>
            <a:chExt cx="1554480" cy="1554480"/>
          </a:xfrm>
        </p:grpSpPr>
        <p:pic>
          <p:nvPicPr>
            <p:cNvPr id="7" name="Picture 2" descr="Image result for teamwork icon">
              <a:extLst>
                <a:ext uri="{FF2B5EF4-FFF2-40B4-BE49-F238E27FC236}">
                  <a16:creationId xmlns:a16="http://schemas.microsoft.com/office/drawing/2014/main" xmlns="" id="{C558C115-EFD1-4092-8563-6AFAFC3586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0861790B-76D4-4EF6-AB31-32C486413434}"/>
                </a:ext>
              </a:extLst>
            </p:cNvPr>
            <p:cNvSpPr/>
            <p:nvPr/>
          </p:nvSpPr>
          <p:spPr>
            <a:xfrm>
              <a:off x="5035011" y="1663912"/>
              <a:ext cx="668041" cy="635339"/>
            </a:xfrm>
            <a:prstGeom prst="rect">
              <a:avLst/>
            </a:prstGeom>
          </p:spPr>
          <p:txBody>
            <a:bodyPr wrap="none">
              <a:spAutoFit/>
            </a:bodyPr>
            <a:lstStyle/>
            <a:p>
              <a:r>
                <a:rPr lang="en-US" sz="2800" b="1" dirty="0">
                  <a:solidFill>
                    <a:schemeClr val="bg1"/>
                  </a:solidFill>
                </a:rPr>
                <a:t>10</a:t>
              </a:r>
              <a:endParaRPr lang="en-US" sz="2800" b="1" i="0" dirty="0">
                <a:solidFill>
                  <a:schemeClr val="bg1"/>
                </a:solidFill>
                <a:effectLst/>
              </a:endParaRPr>
            </a:p>
          </p:txBody>
        </p:sp>
      </p:grpSp>
      <p:pic>
        <p:nvPicPr>
          <p:cNvPr id="8" name="Picture 2" descr="Image result for dilbert work recognition">
            <a:extLst>
              <a:ext uri="{FF2B5EF4-FFF2-40B4-BE49-F238E27FC236}">
                <a16:creationId xmlns:a16="http://schemas.microsoft.com/office/drawing/2014/main" xmlns="" id="{DAE7A8A8-C97E-4B33-82DF-330BB436C6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9469" y="3871502"/>
            <a:ext cx="6953062" cy="219456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CD2A0A74-911B-4ACB-B202-7246BE57A112}"/>
              </a:ext>
            </a:extLst>
          </p:cNvPr>
          <p:cNvSpPr/>
          <p:nvPr/>
        </p:nvSpPr>
        <p:spPr>
          <a:xfrm>
            <a:off x="1773791" y="1232172"/>
            <a:ext cx="8332110" cy="1200329"/>
          </a:xfrm>
          <a:prstGeom prst="rect">
            <a:avLst/>
          </a:prstGeom>
        </p:spPr>
        <p:txBody>
          <a:bodyPr wrap="square">
            <a:spAutoFit/>
          </a:bodyPr>
          <a:lstStyle/>
          <a:p>
            <a:pPr marL="285750" indent="-285750">
              <a:buFont typeface="Arial" panose="020B0604020202020204" pitchFamily="34" charset="0"/>
              <a:buChar char="•"/>
            </a:pPr>
            <a:r>
              <a:rPr lang="en-US" b="1" dirty="0"/>
              <a:t>Thank you:</a:t>
            </a:r>
            <a:r>
              <a:rPr lang="en-US" dirty="0"/>
              <a:t> Showing gratitude can increase a person's wellness, increase better sleep habits, increase metabolism and lessen stress. This directly impacts work results and employee interaction. With employee appreciation, you're not only boosting performance and engagement, but the employee's well-being and health.</a:t>
            </a:r>
          </a:p>
        </p:txBody>
      </p:sp>
      <p:sp>
        <p:nvSpPr>
          <p:cNvPr id="3" name="Rectangle 2">
            <a:extLst>
              <a:ext uri="{FF2B5EF4-FFF2-40B4-BE49-F238E27FC236}">
                <a16:creationId xmlns:a16="http://schemas.microsoft.com/office/drawing/2014/main" xmlns="" id="{DF1FDB5A-47FA-4BDC-ACCF-5A2DD2A71BC1}"/>
              </a:ext>
            </a:extLst>
          </p:cNvPr>
          <p:cNvSpPr/>
          <p:nvPr/>
        </p:nvSpPr>
        <p:spPr>
          <a:xfrm>
            <a:off x="1773791" y="2527480"/>
            <a:ext cx="8557741" cy="923330"/>
          </a:xfrm>
          <a:prstGeom prst="rect">
            <a:avLst/>
          </a:prstGeom>
        </p:spPr>
        <p:txBody>
          <a:bodyPr wrap="square">
            <a:spAutoFit/>
          </a:bodyPr>
          <a:lstStyle/>
          <a:p>
            <a:pPr marL="285750" indent="-285750">
              <a:buFont typeface="Arial" panose="020B0604020202020204" pitchFamily="34" charset="0"/>
              <a:buChar char="•"/>
            </a:pPr>
            <a:r>
              <a:rPr lang="en-US" b="1" dirty="0">
                <a:solidFill>
                  <a:srgbClr val="232323"/>
                </a:solidFill>
              </a:rPr>
              <a:t>Start saying those magical words: </a:t>
            </a:r>
            <a:r>
              <a:rPr lang="en-US" dirty="0">
                <a:solidFill>
                  <a:srgbClr val="232323"/>
                </a:solidFill>
              </a:rPr>
              <a:t>Be thankful for the big and the small things that your colleagues bring to the table each day. (Don’t go overboard though. It’s important that your thanks are genuine and timely. Think quality, not quantity.)</a:t>
            </a:r>
            <a:endParaRPr lang="en-US" dirty="0"/>
          </a:p>
        </p:txBody>
      </p:sp>
    </p:spTree>
    <p:extLst>
      <p:ext uri="{BB962C8B-B14F-4D97-AF65-F5344CB8AC3E}">
        <p14:creationId xmlns:p14="http://schemas.microsoft.com/office/powerpoint/2010/main" val="27353671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8ABFB84-F21B-4925-95B3-7036E6757C5A}"/>
              </a:ext>
            </a:extLst>
          </p:cNvPr>
          <p:cNvSpPr/>
          <p:nvPr/>
        </p:nvSpPr>
        <p:spPr>
          <a:xfrm>
            <a:off x="1939479" y="175552"/>
            <a:ext cx="5181193" cy="615553"/>
          </a:xfrm>
          <a:prstGeom prst="rect">
            <a:avLst/>
          </a:prstGeom>
        </p:spPr>
        <p:txBody>
          <a:bodyPr wrap="square">
            <a:spAutoFit/>
          </a:bodyPr>
          <a:lstStyle/>
          <a:p>
            <a:r>
              <a:rPr lang="en-US" sz="3400" b="1" dirty="0">
                <a:solidFill>
                  <a:srgbClr val="01445E"/>
                </a:solidFill>
              </a:rPr>
              <a:t>ACCEPT DIFFERENCES</a:t>
            </a:r>
            <a:endParaRPr lang="en-US" sz="3400" b="1" i="0" dirty="0">
              <a:solidFill>
                <a:srgbClr val="01445E"/>
              </a:solidFill>
              <a:effectLst/>
            </a:endParaRPr>
          </a:p>
        </p:txBody>
      </p:sp>
      <p:grpSp>
        <p:nvGrpSpPr>
          <p:cNvPr id="6" name="Group 5">
            <a:extLst>
              <a:ext uri="{FF2B5EF4-FFF2-40B4-BE49-F238E27FC236}">
                <a16:creationId xmlns:a16="http://schemas.microsoft.com/office/drawing/2014/main" xmlns="" id="{944552D0-D8B0-4D01-9701-63270E64B947}"/>
              </a:ext>
            </a:extLst>
          </p:cNvPr>
          <p:cNvGrpSpPr>
            <a:grpSpLocks noChangeAspect="1"/>
          </p:cNvGrpSpPr>
          <p:nvPr/>
        </p:nvGrpSpPr>
        <p:grpSpPr>
          <a:xfrm>
            <a:off x="294315" y="104859"/>
            <a:ext cx="1280160" cy="1280160"/>
            <a:chOff x="4591792" y="1204341"/>
            <a:chExt cx="1554480" cy="1554480"/>
          </a:xfrm>
        </p:grpSpPr>
        <p:pic>
          <p:nvPicPr>
            <p:cNvPr id="7" name="Picture 2" descr="Image result for teamwork icon">
              <a:extLst>
                <a:ext uri="{FF2B5EF4-FFF2-40B4-BE49-F238E27FC236}">
                  <a16:creationId xmlns:a16="http://schemas.microsoft.com/office/drawing/2014/main" xmlns="" id="{FD57099D-395F-408B-A70F-B2516D1145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958BCD2F-76D2-4B40-A284-76E18361DEEA}"/>
                </a:ext>
              </a:extLst>
            </p:cNvPr>
            <p:cNvSpPr/>
            <p:nvPr/>
          </p:nvSpPr>
          <p:spPr>
            <a:xfrm>
              <a:off x="5035011" y="1663912"/>
              <a:ext cx="668041" cy="635339"/>
            </a:xfrm>
            <a:prstGeom prst="rect">
              <a:avLst/>
            </a:prstGeom>
          </p:spPr>
          <p:txBody>
            <a:bodyPr wrap="none">
              <a:spAutoFit/>
            </a:bodyPr>
            <a:lstStyle/>
            <a:p>
              <a:r>
                <a:rPr lang="en-US" sz="2800" b="1" dirty="0">
                  <a:solidFill>
                    <a:schemeClr val="bg1"/>
                  </a:solidFill>
                </a:rPr>
                <a:t>11</a:t>
              </a:r>
              <a:endParaRPr lang="en-US" sz="2800" b="1" i="0" dirty="0">
                <a:solidFill>
                  <a:schemeClr val="bg1"/>
                </a:solidFill>
                <a:effectLst/>
              </a:endParaRPr>
            </a:p>
          </p:txBody>
        </p:sp>
      </p:grpSp>
      <p:pic>
        <p:nvPicPr>
          <p:cNvPr id="1026" name="Picture 2" descr="Related image">
            <a:extLst>
              <a:ext uri="{FF2B5EF4-FFF2-40B4-BE49-F238E27FC236}">
                <a16:creationId xmlns:a16="http://schemas.microsoft.com/office/drawing/2014/main" xmlns="" id="{FA5F966B-DC6D-4C9D-AF91-0C8F400910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70" y="2846534"/>
            <a:ext cx="5669280" cy="168636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E1A9CC6E-2D99-4361-9E10-400AF9B55D71}"/>
              </a:ext>
            </a:extLst>
          </p:cNvPr>
          <p:cNvSpPr/>
          <p:nvPr/>
        </p:nvSpPr>
        <p:spPr>
          <a:xfrm>
            <a:off x="1777340" y="1023517"/>
            <a:ext cx="8435439" cy="830997"/>
          </a:xfrm>
          <a:prstGeom prst="rect">
            <a:avLst/>
          </a:prstGeom>
        </p:spPr>
        <p:txBody>
          <a:bodyPr wrap="square">
            <a:spAutoFit/>
          </a:bodyPr>
          <a:lstStyle/>
          <a:p>
            <a:pPr marL="285750" indent="-285750">
              <a:buFont typeface="Arial" panose="020B0604020202020204" pitchFamily="34" charset="0"/>
              <a:buChar char="•"/>
            </a:pPr>
            <a:r>
              <a:rPr lang="en-US" sz="1600" b="1" dirty="0">
                <a:solidFill>
                  <a:srgbClr val="232323"/>
                </a:solidFill>
              </a:rPr>
              <a:t>Differences of opinion</a:t>
            </a:r>
            <a:r>
              <a:rPr lang="en-US" sz="1600" dirty="0">
                <a:solidFill>
                  <a:srgbClr val="232323"/>
                </a:solidFill>
              </a:rPr>
              <a:t>: It can lead to frustration, disagreements, and sometimes even conflict. Conversely, they can also benefit a project or final product due to unique perspectives and influences. The difference is all in your approach.</a:t>
            </a:r>
            <a:endParaRPr lang="en-US" sz="1600" dirty="0"/>
          </a:p>
        </p:txBody>
      </p:sp>
      <p:sp>
        <p:nvSpPr>
          <p:cNvPr id="3" name="Rectangle 2">
            <a:extLst>
              <a:ext uri="{FF2B5EF4-FFF2-40B4-BE49-F238E27FC236}">
                <a16:creationId xmlns:a16="http://schemas.microsoft.com/office/drawing/2014/main" xmlns="" id="{8753BDD8-863F-4FDD-9748-681BBF375251}"/>
              </a:ext>
            </a:extLst>
          </p:cNvPr>
          <p:cNvSpPr/>
          <p:nvPr/>
        </p:nvSpPr>
        <p:spPr>
          <a:xfrm>
            <a:off x="5995059" y="2018054"/>
            <a:ext cx="6096000" cy="4062651"/>
          </a:xfrm>
          <a:prstGeom prst="rect">
            <a:avLst/>
          </a:prstGeom>
        </p:spPr>
        <p:txBody>
          <a:bodyPr>
            <a:spAutoFit/>
          </a:bodyPr>
          <a:lstStyle/>
          <a:p>
            <a:pPr marL="285750" indent="-285750">
              <a:buFont typeface="Arial" panose="020B0604020202020204" pitchFamily="34" charset="0"/>
              <a:buChar char="•"/>
            </a:pPr>
            <a:r>
              <a:rPr lang="en-US" sz="1600" b="1" dirty="0">
                <a:solidFill>
                  <a:srgbClr val="232323"/>
                </a:solidFill>
              </a:rPr>
              <a:t>To keep your team together (and stay sane) consider a few of these handy tips:</a:t>
            </a:r>
          </a:p>
          <a:p>
            <a:endParaRPr lang="en-US" sz="1600" b="1" dirty="0">
              <a:solidFill>
                <a:srgbClr val="232323"/>
              </a:solidFill>
            </a:endParaRPr>
          </a:p>
          <a:p>
            <a:pPr marL="742950" lvl="1" indent="-285750">
              <a:buFont typeface="Arial" panose="020B0604020202020204" pitchFamily="34" charset="0"/>
              <a:buChar char="•"/>
            </a:pPr>
            <a:r>
              <a:rPr lang="en-US" sz="1600" b="1" dirty="0"/>
              <a:t>Remember the importance of balance:</a:t>
            </a:r>
            <a:r>
              <a:rPr lang="en-US" sz="1600" dirty="0"/>
              <a:t> Think of Bert and Ernie from Sesame Street. They’re best friends but polar opposites - one represents Chaos, the other represents Order. </a:t>
            </a:r>
          </a:p>
          <a:p>
            <a:pPr marL="742950" lvl="1" indent="-285750">
              <a:buFont typeface="Arial" panose="020B0604020202020204" pitchFamily="34" charset="0"/>
              <a:buChar char="•"/>
            </a:pPr>
            <a:r>
              <a:rPr lang="en-US" sz="1600" b="1" dirty="0"/>
              <a:t>Embrace disagreements: </a:t>
            </a:r>
            <a:r>
              <a:rPr lang="en-US" sz="1600" dirty="0"/>
              <a:t>These are often learning opportunities. Opposite opinions should be dealt with respectfully and carefully to ensure everyone is happy and innovation is maximized.</a:t>
            </a:r>
          </a:p>
          <a:p>
            <a:pPr marL="742950" lvl="1" indent="-285750">
              <a:buFont typeface="Arial" panose="020B0604020202020204" pitchFamily="34" charset="0"/>
              <a:buChar char="•"/>
            </a:pPr>
            <a:r>
              <a:rPr lang="en-US" sz="1600" b="1" dirty="0"/>
              <a:t>Appreciate the differences: </a:t>
            </a:r>
            <a:r>
              <a:rPr lang="en-US" sz="1600" dirty="0"/>
              <a:t>Both Bert and Ernie bring something to the table. One is smart and logical, the other is playful and fun. Even though your team members have different attributes, they should be recognized for the strengths they bring.</a:t>
            </a: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1508641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8ABFB84-F21B-4925-95B3-7036E6757C5A}"/>
              </a:ext>
            </a:extLst>
          </p:cNvPr>
          <p:cNvSpPr/>
          <p:nvPr/>
        </p:nvSpPr>
        <p:spPr>
          <a:xfrm>
            <a:off x="1801500" y="175552"/>
            <a:ext cx="3316765" cy="615553"/>
          </a:xfrm>
          <a:prstGeom prst="rect">
            <a:avLst/>
          </a:prstGeom>
        </p:spPr>
        <p:txBody>
          <a:bodyPr wrap="square">
            <a:spAutoFit/>
          </a:bodyPr>
          <a:lstStyle/>
          <a:p>
            <a:r>
              <a:rPr lang="en-US" sz="3400" b="1" dirty="0">
                <a:solidFill>
                  <a:srgbClr val="01445E"/>
                </a:solidFill>
              </a:rPr>
              <a:t>CELEBRATE</a:t>
            </a:r>
            <a:endParaRPr lang="en-US" sz="3400" b="1" i="0" dirty="0">
              <a:solidFill>
                <a:srgbClr val="01445E"/>
              </a:solidFill>
              <a:effectLst/>
            </a:endParaRPr>
          </a:p>
        </p:txBody>
      </p:sp>
      <p:grpSp>
        <p:nvGrpSpPr>
          <p:cNvPr id="6" name="Group 5">
            <a:extLst>
              <a:ext uri="{FF2B5EF4-FFF2-40B4-BE49-F238E27FC236}">
                <a16:creationId xmlns:a16="http://schemas.microsoft.com/office/drawing/2014/main" xmlns="" id="{0B034978-EF12-45B1-AA37-3C193AEBD2F4}"/>
              </a:ext>
            </a:extLst>
          </p:cNvPr>
          <p:cNvGrpSpPr>
            <a:grpSpLocks noChangeAspect="1"/>
          </p:cNvGrpSpPr>
          <p:nvPr/>
        </p:nvGrpSpPr>
        <p:grpSpPr>
          <a:xfrm>
            <a:off x="294315" y="104859"/>
            <a:ext cx="1280160" cy="1280160"/>
            <a:chOff x="4591792" y="1204341"/>
            <a:chExt cx="1554480" cy="1554480"/>
          </a:xfrm>
        </p:grpSpPr>
        <p:pic>
          <p:nvPicPr>
            <p:cNvPr id="7" name="Picture 2" descr="Image result for teamwork icon">
              <a:extLst>
                <a:ext uri="{FF2B5EF4-FFF2-40B4-BE49-F238E27FC236}">
                  <a16:creationId xmlns:a16="http://schemas.microsoft.com/office/drawing/2014/main" xmlns="" id="{C70807EA-1FEE-4BD7-BED3-AD119B7573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792" y="1204341"/>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E155E7E0-B9BB-4A74-99FD-99F6171F39AC}"/>
                </a:ext>
              </a:extLst>
            </p:cNvPr>
            <p:cNvSpPr/>
            <p:nvPr/>
          </p:nvSpPr>
          <p:spPr>
            <a:xfrm>
              <a:off x="5035011" y="1663912"/>
              <a:ext cx="668041" cy="635339"/>
            </a:xfrm>
            <a:prstGeom prst="rect">
              <a:avLst/>
            </a:prstGeom>
          </p:spPr>
          <p:txBody>
            <a:bodyPr wrap="none">
              <a:spAutoFit/>
            </a:bodyPr>
            <a:lstStyle/>
            <a:p>
              <a:r>
                <a:rPr lang="en-US" sz="2800" b="1" dirty="0">
                  <a:solidFill>
                    <a:schemeClr val="bg1"/>
                  </a:solidFill>
                </a:rPr>
                <a:t>12</a:t>
              </a:r>
              <a:endParaRPr lang="en-US" sz="2800" b="1" i="0" dirty="0">
                <a:solidFill>
                  <a:schemeClr val="bg1"/>
                </a:solidFill>
                <a:effectLst/>
              </a:endParaRPr>
            </a:p>
          </p:txBody>
        </p:sp>
      </p:grpSp>
      <p:pic>
        <p:nvPicPr>
          <p:cNvPr id="2052" name="Picture 4" descr="Image result for dilbert celebrate">
            <a:extLst>
              <a:ext uri="{FF2B5EF4-FFF2-40B4-BE49-F238E27FC236}">
                <a16:creationId xmlns:a16="http://schemas.microsoft.com/office/drawing/2014/main" xmlns="" id="{E9D87229-95E6-4569-8779-692C1950C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9991" y="4466936"/>
            <a:ext cx="5584373" cy="173736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5942EB2F-ABDC-41DC-8294-92B497ABDE15}"/>
              </a:ext>
            </a:extLst>
          </p:cNvPr>
          <p:cNvSpPr/>
          <p:nvPr/>
        </p:nvSpPr>
        <p:spPr>
          <a:xfrm>
            <a:off x="1785257" y="1013999"/>
            <a:ext cx="6666016" cy="1077218"/>
          </a:xfrm>
          <a:prstGeom prst="rect">
            <a:avLst/>
          </a:prstGeom>
        </p:spPr>
        <p:txBody>
          <a:bodyPr wrap="square">
            <a:spAutoFit/>
          </a:bodyPr>
          <a:lstStyle/>
          <a:p>
            <a:pPr marL="285750" indent="-285750">
              <a:buFont typeface="Arial" panose="020B0604020202020204" pitchFamily="34" charset="0"/>
              <a:buChar char="•"/>
            </a:pPr>
            <a:r>
              <a:rPr lang="en-US" sz="1600" b="1" dirty="0">
                <a:solidFill>
                  <a:srgbClr val="232323"/>
                </a:solidFill>
              </a:rPr>
              <a:t>Celebrate: </a:t>
            </a:r>
            <a:r>
              <a:rPr lang="en-US" sz="1600" dirty="0">
                <a:solidFill>
                  <a:srgbClr val="232323"/>
                </a:solidFill>
              </a:rPr>
              <a:t>Like recognition and gratitude, celebrations don’t have to be big, but they should be frequent. By doing this, you’re weaving them into your team’s culture and the benefits will become lasting and more impactful.</a:t>
            </a:r>
            <a:endParaRPr lang="en-US" sz="1600" dirty="0"/>
          </a:p>
        </p:txBody>
      </p:sp>
      <p:sp>
        <p:nvSpPr>
          <p:cNvPr id="3" name="Rectangle 2">
            <a:extLst>
              <a:ext uri="{FF2B5EF4-FFF2-40B4-BE49-F238E27FC236}">
                <a16:creationId xmlns:a16="http://schemas.microsoft.com/office/drawing/2014/main" xmlns="" id="{3B23854F-03EB-429C-A9F4-384FF202C95B}"/>
              </a:ext>
            </a:extLst>
          </p:cNvPr>
          <p:cNvSpPr/>
          <p:nvPr/>
        </p:nvSpPr>
        <p:spPr>
          <a:xfrm>
            <a:off x="211381" y="2172345"/>
            <a:ext cx="5884619" cy="3323987"/>
          </a:xfrm>
          <a:prstGeom prst="rect">
            <a:avLst/>
          </a:prstGeom>
        </p:spPr>
        <p:txBody>
          <a:bodyPr wrap="square">
            <a:spAutoFit/>
          </a:bodyPr>
          <a:lstStyle/>
          <a:p>
            <a:pPr marL="285750" indent="-285750">
              <a:buFont typeface="Arial" panose="020B0604020202020204" pitchFamily="34" charset="0"/>
              <a:buChar char="•"/>
            </a:pPr>
            <a:r>
              <a:rPr lang="en-US" b="1" dirty="0">
                <a:solidFill>
                  <a:srgbClr val="232323"/>
                </a:solidFill>
              </a:rPr>
              <a:t>Some ideas:</a:t>
            </a:r>
          </a:p>
          <a:p>
            <a:pPr marL="285750" indent="-285750">
              <a:buFont typeface="Arial" panose="020B0604020202020204" pitchFamily="34" charset="0"/>
              <a:buChar char="•"/>
            </a:pPr>
            <a:endParaRPr lang="en-US" sz="1600" b="1" dirty="0">
              <a:solidFill>
                <a:srgbClr val="232323"/>
              </a:solidFill>
            </a:endParaRPr>
          </a:p>
          <a:p>
            <a:pPr marL="742950" lvl="1" indent="-285750">
              <a:buFont typeface="Arial" panose="020B0604020202020204" pitchFamily="34" charset="0"/>
              <a:buChar char="•"/>
            </a:pPr>
            <a:r>
              <a:rPr lang="en-US" sz="1600" b="1" dirty="0"/>
              <a:t>Have a casual Friday meeting: </a:t>
            </a:r>
            <a:r>
              <a:rPr lang="en-US" sz="1600" dirty="0"/>
              <a:t>Chat about the small successes of the week. Use a post-it board to capture the success and get everyone involved; people write their achievements on a sticky note and put it on the board, then explain it to the group.</a:t>
            </a:r>
          </a:p>
          <a:p>
            <a:pPr marL="742950" lvl="1" indent="-285750">
              <a:buFont typeface="Arial" panose="020B0604020202020204" pitchFamily="34" charset="0"/>
              <a:buChar char="•"/>
            </a:pPr>
            <a:endParaRPr lang="en-US" sz="1600" dirty="0"/>
          </a:p>
          <a:p>
            <a:pPr marL="742950" lvl="1" indent="-285750">
              <a:buFont typeface="Arial" panose="020B0604020202020204" pitchFamily="34" charset="0"/>
              <a:buChar char="•"/>
            </a:pPr>
            <a:r>
              <a:rPr lang="en-US" sz="1600" b="1" dirty="0"/>
              <a:t>Get out of the office for lunch: </a:t>
            </a:r>
            <a:r>
              <a:rPr lang="en-US" sz="1600" dirty="0"/>
              <a:t>This can be after work or during working hours (depending on your company culture). Be clear on the purpose of this celebration, if you reached a big milestone or your team received praise from senior leadership.</a:t>
            </a:r>
          </a:p>
        </p:txBody>
      </p:sp>
      <p:sp>
        <p:nvSpPr>
          <p:cNvPr id="4" name="Rectangle 3">
            <a:extLst>
              <a:ext uri="{FF2B5EF4-FFF2-40B4-BE49-F238E27FC236}">
                <a16:creationId xmlns:a16="http://schemas.microsoft.com/office/drawing/2014/main" xmlns="" id="{E7B3B7EE-9076-46B7-9E52-B4EF5CF63841}"/>
              </a:ext>
            </a:extLst>
          </p:cNvPr>
          <p:cNvSpPr/>
          <p:nvPr/>
        </p:nvSpPr>
        <p:spPr>
          <a:xfrm>
            <a:off x="5628904" y="2657921"/>
            <a:ext cx="6096000" cy="1323439"/>
          </a:xfrm>
          <a:prstGeom prst="rect">
            <a:avLst/>
          </a:prstGeom>
        </p:spPr>
        <p:txBody>
          <a:bodyPr>
            <a:spAutoFit/>
          </a:bodyPr>
          <a:lstStyle/>
          <a:p>
            <a:pPr marL="742950" lvl="1" indent="-285750">
              <a:buFont typeface="Arial" panose="020B0604020202020204" pitchFamily="34" charset="0"/>
              <a:buChar char="•"/>
            </a:pPr>
            <a:r>
              <a:rPr lang="en-US" sz="1600" b="1" dirty="0"/>
              <a:t>Have a small token mascot: </a:t>
            </a:r>
            <a:r>
              <a:rPr lang="en-US" sz="1600" dirty="0"/>
              <a:t>A magic eight ball, a pair of glitzy scissors, a plastic figurine - that gets passed to the team member who was most successful or helpful in the past month. Have every team member contribute to this decision through an anonymous vote.</a:t>
            </a:r>
          </a:p>
        </p:txBody>
      </p:sp>
    </p:spTree>
    <p:extLst>
      <p:ext uri="{BB962C8B-B14F-4D97-AF65-F5344CB8AC3E}">
        <p14:creationId xmlns:p14="http://schemas.microsoft.com/office/powerpoint/2010/main" val="35095313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xmlns="" id="{34EAAA1D-5D62-4FD0-AC5F-3A56E8CC2EC5}"/>
              </a:ext>
            </a:extLst>
          </p:cNvPr>
          <p:cNvGrpSpPr/>
          <p:nvPr/>
        </p:nvGrpSpPr>
        <p:grpSpPr>
          <a:xfrm>
            <a:off x="1025776" y="877586"/>
            <a:ext cx="10569040" cy="5303520"/>
            <a:chOff x="1527958" y="804554"/>
            <a:chExt cx="10050109" cy="5817481"/>
          </a:xfrm>
        </p:grpSpPr>
        <p:pic>
          <p:nvPicPr>
            <p:cNvPr id="2" name="Picture 1">
              <a:extLst>
                <a:ext uri="{FF2B5EF4-FFF2-40B4-BE49-F238E27FC236}">
                  <a16:creationId xmlns:a16="http://schemas.microsoft.com/office/drawing/2014/main" xmlns="" id="{7D39FAC5-7913-401B-959E-42BF7EA39746}"/>
                </a:ext>
              </a:extLst>
            </p:cNvPr>
            <p:cNvPicPr>
              <a:picLocks noChangeAspect="1"/>
            </p:cNvPicPr>
            <p:nvPr/>
          </p:nvPicPr>
          <p:blipFill rotWithShape="1">
            <a:blip r:embed="rId2"/>
            <a:srcRect r="19622" b="2901"/>
            <a:stretch/>
          </p:blipFill>
          <p:spPr>
            <a:xfrm>
              <a:off x="1628710" y="804554"/>
              <a:ext cx="9509760" cy="5817481"/>
            </a:xfrm>
            <a:prstGeom prst="rect">
              <a:avLst/>
            </a:prstGeom>
          </p:spPr>
        </p:pic>
        <p:sp>
          <p:nvSpPr>
            <p:cNvPr id="4" name="Rectangle 3">
              <a:extLst>
                <a:ext uri="{FF2B5EF4-FFF2-40B4-BE49-F238E27FC236}">
                  <a16:creationId xmlns:a16="http://schemas.microsoft.com/office/drawing/2014/main" xmlns="" id="{F5EF4C46-D7FB-4C5A-9448-7B73BFC01681}"/>
                </a:ext>
              </a:extLst>
            </p:cNvPr>
            <p:cNvSpPr/>
            <p:nvPr/>
          </p:nvSpPr>
          <p:spPr>
            <a:xfrm>
              <a:off x="1527958" y="1910431"/>
              <a:ext cx="2877787" cy="742726"/>
            </a:xfrm>
            <a:prstGeom prst="rect">
              <a:avLst/>
            </a:prstGeom>
          </p:spPr>
          <p:txBody>
            <a:bodyPr wrap="square">
              <a:spAutoFit/>
            </a:bodyPr>
            <a:lstStyle/>
            <a:p>
              <a:pPr algn="ctr"/>
              <a:r>
                <a:rPr lang="en-US" sz="2000" b="1" dirty="0">
                  <a:solidFill>
                    <a:schemeClr val="bg1"/>
                  </a:solidFill>
                </a:rPr>
                <a:t>Dorinda Byers</a:t>
              </a:r>
            </a:p>
            <a:p>
              <a:pPr algn="ctr"/>
              <a:r>
                <a:rPr lang="en-US" dirty="0">
                  <a:solidFill>
                    <a:schemeClr val="bg1"/>
                  </a:solidFill>
                  <a:hlinkClick r:id="rId3">
                    <a:extLst>
                      <a:ext uri="{A12FA001-AC4F-418D-AE19-62706E023703}">
                        <ahyp:hlinkClr xmlns:ahyp="http://schemas.microsoft.com/office/drawing/2018/hyperlinkcolor" xmlns="" val="tx"/>
                      </a:ext>
                    </a:extLst>
                  </a:hlinkClick>
                </a:rPr>
                <a:t>byers.18@osu.edu</a:t>
              </a:r>
              <a:endParaRPr lang="en-US" dirty="0">
                <a:solidFill>
                  <a:schemeClr val="bg1"/>
                </a:solidFill>
              </a:endParaRPr>
            </a:p>
          </p:txBody>
        </p:sp>
        <p:sp>
          <p:nvSpPr>
            <p:cNvPr id="5" name="Rectangle 4">
              <a:extLst>
                <a:ext uri="{FF2B5EF4-FFF2-40B4-BE49-F238E27FC236}">
                  <a16:creationId xmlns:a16="http://schemas.microsoft.com/office/drawing/2014/main" xmlns="" id="{B7E15C15-7664-4989-BB18-E772987AC721}"/>
                </a:ext>
              </a:extLst>
            </p:cNvPr>
            <p:cNvSpPr/>
            <p:nvPr/>
          </p:nvSpPr>
          <p:spPr>
            <a:xfrm>
              <a:off x="7370244" y="5239488"/>
              <a:ext cx="4207823" cy="742726"/>
            </a:xfrm>
            <a:prstGeom prst="rect">
              <a:avLst/>
            </a:prstGeom>
          </p:spPr>
          <p:txBody>
            <a:bodyPr wrap="square">
              <a:spAutoFit/>
            </a:bodyPr>
            <a:lstStyle/>
            <a:p>
              <a:pPr algn="ctr"/>
              <a:r>
                <a:rPr lang="en-US" sz="2000" b="1" dirty="0">
                  <a:solidFill>
                    <a:schemeClr val="bg1"/>
                  </a:solidFill>
                </a:rPr>
                <a:t>Susan Foltz</a:t>
              </a:r>
            </a:p>
            <a:p>
              <a:pPr algn="ctr"/>
              <a:r>
                <a:rPr lang="en-US" dirty="0">
                  <a:solidFill>
                    <a:schemeClr val="bg1"/>
                  </a:solidFill>
                  <a:hlinkClick r:id="rId4">
                    <a:extLst>
                      <a:ext uri="{A12FA001-AC4F-418D-AE19-62706E023703}">
                        <ahyp:hlinkClr xmlns:ahyp="http://schemas.microsoft.com/office/drawing/2018/hyperlinkcolor" xmlns="" val="tx"/>
                      </a:ext>
                    </a:extLst>
                  </a:hlinkClick>
                </a:rPr>
                <a:t>susan.foltz@development.ohio.gov</a:t>
              </a:r>
              <a:endParaRPr lang="en-US" dirty="0">
                <a:solidFill>
                  <a:schemeClr val="bg1"/>
                </a:solidFill>
              </a:endParaRPr>
            </a:p>
          </p:txBody>
        </p:sp>
      </p:grpSp>
      <p:sp>
        <p:nvSpPr>
          <p:cNvPr id="3" name="Rectangle 2">
            <a:extLst>
              <a:ext uri="{FF2B5EF4-FFF2-40B4-BE49-F238E27FC236}">
                <a16:creationId xmlns:a16="http://schemas.microsoft.com/office/drawing/2014/main" xmlns="" id="{C0B4762C-D7D3-4859-973E-5FE440FE0BB1}"/>
              </a:ext>
            </a:extLst>
          </p:cNvPr>
          <p:cNvSpPr/>
          <p:nvPr/>
        </p:nvSpPr>
        <p:spPr>
          <a:xfrm>
            <a:off x="432487" y="157279"/>
            <a:ext cx="10664042" cy="461665"/>
          </a:xfrm>
          <a:prstGeom prst="rect">
            <a:avLst/>
          </a:prstGeom>
        </p:spPr>
        <p:txBody>
          <a:bodyPr wrap="square">
            <a:spAutoFit/>
          </a:bodyPr>
          <a:lstStyle/>
          <a:p>
            <a:pPr algn="ctr"/>
            <a:r>
              <a:rPr lang="en-US" sz="2400" b="1" kern="0" dirty="0"/>
              <a:t>NEXT STEP </a:t>
            </a:r>
            <a:r>
              <a:rPr lang="en-US" sz="2400" b="1" dirty="0">
                <a:ea typeface="Arial" charset="0"/>
                <a:cs typeface="Arial" charset="0"/>
              </a:rPr>
              <a:t>Commit to making cohesive teams </a:t>
            </a:r>
            <a:r>
              <a:rPr lang="en-US" sz="2400" b="1" dirty="0">
                <a:solidFill>
                  <a:srgbClr val="C00000"/>
                </a:solidFill>
                <a:ea typeface="Georgia" charset="0"/>
                <a:cs typeface="Georgia" charset="0"/>
              </a:rPr>
              <a:t>YOUR</a:t>
            </a:r>
            <a:r>
              <a:rPr lang="en-US" sz="2400" b="1" dirty="0">
                <a:solidFill>
                  <a:srgbClr val="C00000"/>
                </a:solidFill>
                <a:ea typeface="Arial" charset="0"/>
                <a:cs typeface="Arial" charset="0"/>
              </a:rPr>
              <a:t> </a:t>
            </a:r>
            <a:r>
              <a:rPr lang="en-US" sz="2400" b="1" dirty="0">
                <a:ea typeface="Arial" charset="0"/>
                <a:cs typeface="Arial" charset="0"/>
              </a:rPr>
              <a:t>competitive advantage!</a:t>
            </a:r>
          </a:p>
        </p:txBody>
      </p:sp>
    </p:spTree>
    <p:extLst>
      <p:ext uri="{BB962C8B-B14F-4D97-AF65-F5344CB8AC3E}">
        <p14:creationId xmlns:p14="http://schemas.microsoft.com/office/powerpoint/2010/main" val="29737047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C649FC6-FADE-4FE9-81E0-D6BEF09DB92A}"/>
              </a:ext>
            </a:extLst>
          </p:cNvPr>
          <p:cNvSpPr txBox="1"/>
          <p:nvPr/>
        </p:nvSpPr>
        <p:spPr>
          <a:xfrm>
            <a:off x="0" y="2828835"/>
            <a:ext cx="12192000" cy="1200329"/>
          </a:xfrm>
          <a:prstGeom prst="rect">
            <a:avLst/>
          </a:prstGeom>
          <a:noFill/>
        </p:spPr>
        <p:txBody>
          <a:bodyPr wrap="square" rtlCol="0">
            <a:spAutoFit/>
          </a:bodyPr>
          <a:lstStyle/>
          <a:p>
            <a:pPr algn="ctr"/>
            <a:r>
              <a:rPr lang="en-US" sz="7200" dirty="0"/>
              <a:t>Additions</a:t>
            </a:r>
          </a:p>
        </p:txBody>
      </p:sp>
    </p:spTree>
    <p:extLst>
      <p:ext uri="{BB962C8B-B14F-4D97-AF65-F5344CB8AC3E}">
        <p14:creationId xmlns:p14="http://schemas.microsoft.com/office/powerpoint/2010/main" val="22944594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a:extLst>
              <a:ext uri="{FF2B5EF4-FFF2-40B4-BE49-F238E27FC236}">
                <a16:creationId xmlns:a16="http://schemas.microsoft.com/office/drawing/2014/main" xmlns="" id="{68F13B2A-6C83-4434-AE97-0CF72282C0E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6992" y="1557995"/>
            <a:ext cx="11578016" cy="40233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xmlns="" id="{815B84F3-2B12-40D0-AA36-7411B2DF7DB8}"/>
              </a:ext>
            </a:extLst>
          </p:cNvPr>
          <p:cNvSpPr/>
          <p:nvPr/>
        </p:nvSpPr>
        <p:spPr>
          <a:xfrm>
            <a:off x="411935" y="121123"/>
            <a:ext cx="10037684" cy="615553"/>
          </a:xfrm>
          <a:prstGeom prst="rect">
            <a:avLst/>
          </a:prstGeom>
        </p:spPr>
        <p:txBody>
          <a:bodyPr wrap="none">
            <a:spAutoFit/>
          </a:bodyPr>
          <a:lstStyle/>
          <a:p>
            <a:r>
              <a:rPr lang="en-US" sz="3400" b="1" dirty="0"/>
              <a:t>WORKPLACE PREFERENCES OF THE FIVE GENERATIONS</a:t>
            </a:r>
          </a:p>
        </p:txBody>
      </p:sp>
    </p:spTree>
    <p:extLst>
      <p:ext uri="{BB962C8B-B14F-4D97-AF65-F5344CB8AC3E}">
        <p14:creationId xmlns:p14="http://schemas.microsoft.com/office/powerpoint/2010/main" val="7540654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xmlns="" id="{BF00320B-65F4-4A86-AA11-E42232821D38}"/>
              </a:ext>
            </a:extLst>
          </p:cNvPr>
          <p:cNvPicPr>
            <a:picLocks noChangeAspect="1"/>
          </p:cNvPicPr>
          <p:nvPr/>
        </p:nvPicPr>
        <p:blipFill rotWithShape="1">
          <a:blip r:embed="rId2"/>
          <a:srcRect r="37523"/>
          <a:stretch/>
        </p:blipFill>
        <p:spPr>
          <a:xfrm>
            <a:off x="135859" y="1002766"/>
            <a:ext cx="5712902" cy="4846320"/>
          </a:xfrm>
          <a:prstGeom prst="rect">
            <a:avLst/>
          </a:prstGeom>
        </p:spPr>
      </p:pic>
      <p:pic>
        <p:nvPicPr>
          <p:cNvPr id="3" name="Picture 2" descr="A screenshot of a map&#10;&#10;Description automatically generated">
            <a:extLst>
              <a:ext uri="{FF2B5EF4-FFF2-40B4-BE49-F238E27FC236}">
                <a16:creationId xmlns:a16="http://schemas.microsoft.com/office/drawing/2014/main" xmlns="" id="{6D3BDDDE-BF41-4548-A056-DD39C6B167CA}"/>
              </a:ext>
            </a:extLst>
          </p:cNvPr>
          <p:cNvPicPr>
            <a:picLocks noChangeAspect="1"/>
          </p:cNvPicPr>
          <p:nvPr/>
        </p:nvPicPr>
        <p:blipFill>
          <a:blip r:embed="rId3"/>
          <a:stretch>
            <a:fillRect/>
          </a:stretch>
        </p:blipFill>
        <p:spPr>
          <a:xfrm>
            <a:off x="6343240" y="1138749"/>
            <a:ext cx="5009119" cy="4846320"/>
          </a:xfrm>
          <a:prstGeom prst="rect">
            <a:avLst/>
          </a:prstGeom>
        </p:spPr>
      </p:pic>
      <p:sp>
        <p:nvSpPr>
          <p:cNvPr id="5" name="Rectangle 4">
            <a:extLst>
              <a:ext uri="{FF2B5EF4-FFF2-40B4-BE49-F238E27FC236}">
                <a16:creationId xmlns:a16="http://schemas.microsoft.com/office/drawing/2014/main" xmlns="" id="{1883C694-F28F-4AF2-96FD-B39E94B65308}"/>
              </a:ext>
            </a:extLst>
          </p:cNvPr>
          <p:cNvSpPr/>
          <p:nvPr/>
        </p:nvSpPr>
        <p:spPr>
          <a:xfrm>
            <a:off x="135859" y="104892"/>
            <a:ext cx="2773131" cy="615553"/>
          </a:xfrm>
          <a:prstGeom prst="rect">
            <a:avLst/>
          </a:prstGeom>
        </p:spPr>
        <p:txBody>
          <a:bodyPr wrap="none">
            <a:spAutoFit/>
          </a:bodyPr>
          <a:lstStyle/>
          <a:p>
            <a:r>
              <a:rPr lang="en-US" sz="3400" b="1" dirty="0">
                <a:solidFill>
                  <a:prstClr val="black"/>
                </a:solidFill>
              </a:rPr>
              <a:t>GENERATIONS</a:t>
            </a:r>
            <a:endParaRPr lang="en-US" dirty="0"/>
          </a:p>
        </p:txBody>
      </p:sp>
    </p:spTree>
    <p:extLst>
      <p:ext uri="{BB962C8B-B14F-4D97-AF65-F5344CB8AC3E}">
        <p14:creationId xmlns:p14="http://schemas.microsoft.com/office/powerpoint/2010/main" val="37993029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5277F78-89D0-484C-9261-52040493C2FB}"/>
              </a:ext>
            </a:extLst>
          </p:cNvPr>
          <p:cNvPicPr>
            <a:picLocks noChangeAspect="1"/>
          </p:cNvPicPr>
          <p:nvPr/>
        </p:nvPicPr>
        <p:blipFill rotWithShape="1">
          <a:blip r:embed="rId2"/>
          <a:srcRect b="11658"/>
          <a:stretch/>
        </p:blipFill>
        <p:spPr>
          <a:xfrm>
            <a:off x="53989" y="3899468"/>
            <a:ext cx="4600307" cy="1828800"/>
          </a:xfrm>
          <a:prstGeom prst="rect">
            <a:avLst/>
          </a:prstGeom>
        </p:spPr>
      </p:pic>
      <p:pic>
        <p:nvPicPr>
          <p:cNvPr id="2" name="Picture 1">
            <a:extLst>
              <a:ext uri="{FF2B5EF4-FFF2-40B4-BE49-F238E27FC236}">
                <a16:creationId xmlns:a16="http://schemas.microsoft.com/office/drawing/2014/main" xmlns="" id="{56858AF7-7ED8-4955-8317-DAC736B366E5}"/>
              </a:ext>
            </a:extLst>
          </p:cNvPr>
          <p:cNvPicPr>
            <a:picLocks noChangeAspect="1"/>
          </p:cNvPicPr>
          <p:nvPr/>
        </p:nvPicPr>
        <p:blipFill rotWithShape="1">
          <a:blip r:embed="rId3"/>
          <a:srcRect t="9753" r="32428"/>
          <a:stretch/>
        </p:blipFill>
        <p:spPr>
          <a:xfrm>
            <a:off x="251023" y="886983"/>
            <a:ext cx="4206240" cy="2542017"/>
          </a:xfrm>
          <a:prstGeom prst="rect">
            <a:avLst/>
          </a:prstGeom>
        </p:spPr>
      </p:pic>
      <p:pic>
        <p:nvPicPr>
          <p:cNvPr id="4" name="Picture 3">
            <a:extLst>
              <a:ext uri="{FF2B5EF4-FFF2-40B4-BE49-F238E27FC236}">
                <a16:creationId xmlns:a16="http://schemas.microsoft.com/office/drawing/2014/main" xmlns="" id="{5A42BE42-34DC-414D-9A72-172B44311F7D}"/>
              </a:ext>
            </a:extLst>
          </p:cNvPr>
          <p:cNvPicPr>
            <a:picLocks noChangeAspect="1"/>
          </p:cNvPicPr>
          <p:nvPr/>
        </p:nvPicPr>
        <p:blipFill>
          <a:blip r:embed="rId4"/>
          <a:stretch>
            <a:fillRect/>
          </a:stretch>
        </p:blipFill>
        <p:spPr>
          <a:xfrm>
            <a:off x="5269992" y="1824518"/>
            <a:ext cx="6184580" cy="3556133"/>
          </a:xfrm>
          <a:prstGeom prst="rect">
            <a:avLst/>
          </a:prstGeom>
        </p:spPr>
      </p:pic>
      <p:sp>
        <p:nvSpPr>
          <p:cNvPr id="7" name="Rectangle 6">
            <a:extLst>
              <a:ext uri="{FF2B5EF4-FFF2-40B4-BE49-F238E27FC236}">
                <a16:creationId xmlns:a16="http://schemas.microsoft.com/office/drawing/2014/main" xmlns="" id="{6747D7B6-C417-483E-93FA-863C33319AFB}"/>
              </a:ext>
            </a:extLst>
          </p:cNvPr>
          <p:cNvSpPr/>
          <p:nvPr/>
        </p:nvSpPr>
        <p:spPr>
          <a:xfrm>
            <a:off x="135859" y="104892"/>
            <a:ext cx="2773131" cy="615553"/>
          </a:xfrm>
          <a:prstGeom prst="rect">
            <a:avLst/>
          </a:prstGeom>
        </p:spPr>
        <p:txBody>
          <a:bodyPr wrap="none">
            <a:spAutoFit/>
          </a:bodyPr>
          <a:lstStyle/>
          <a:p>
            <a:r>
              <a:rPr lang="en-US" sz="3400" b="1" dirty="0">
                <a:solidFill>
                  <a:prstClr val="black"/>
                </a:solidFill>
              </a:rPr>
              <a:t>GENERATIONS</a:t>
            </a:r>
            <a:endParaRPr lang="en-US" dirty="0"/>
          </a:p>
        </p:txBody>
      </p:sp>
    </p:spTree>
    <p:extLst>
      <p:ext uri="{BB962C8B-B14F-4D97-AF65-F5344CB8AC3E}">
        <p14:creationId xmlns:p14="http://schemas.microsoft.com/office/powerpoint/2010/main" val="38150670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E2B98FA-23CB-4F7A-8172-3DD95F0709D8}"/>
              </a:ext>
            </a:extLst>
          </p:cNvPr>
          <p:cNvPicPr>
            <a:picLocks noChangeAspect="1"/>
          </p:cNvPicPr>
          <p:nvPr/>
        </p:nvPicPr>
        <p:blipFill>
          <a:blip r:embed="rId2"/>
          <a:stretch>
            <a:fillRect/>
          </a:stretch>
        </p:blipFill>
        <p:spPr>
          <a:xfrm>
            <a:off x="4077" y="838520"/>
            <a:ext cx="5219621" cy="5394960"/>
          </a:xfrm>
          <a:prstGeom prst="rect">
            <a:avLst/>
          </a:prstGeom>
        </p:spPr>
      </p:pic>
      <p:pic>
        <p:nvPicPr>
          <p:cNvPr id="3" name="Picture 2">
            <a:extLst>
              <a:ext uri="{FF2B5EF4-FFF2-40B4-BE49-F238E27FC236}">
                <a16:creationId xmlns:a16="http://schemas.microsoft.com/office/drawing/2014/main" xmlns="" id="{AA461EC8-433D-47F5-B592-BAFB77FF192B}"/>
              </a:ext>
            </a:extLst>
          </p:cNvPr>
          <p:cNvPicPr>
            <a:picLocks noChangeAspect="1"/>
          </p:cNvPicPr>
          <p:nvPr/>
        </p:nvPicPr>
        <p:blipFill>
          <a:blip r:embed="rId3"/>
          <a:stretch>
            <a:fillRect/>
          </a:stretch>
        </p:blipFill>
        <p:spPr>
          <a:xfrm>
            <a:off x="6651994" y="929961"/>
            <a:ext cx="3749040" cy="5336705"/>
          </a:xfrm>
          <a:prstGeom prst="rect">
            <a:avLst/>
          </a:prstGeom>
        </p:spPr>
      </p:pic>
      <p:sp>
        <p:nvSpPr>
          <p:cNvPr id="5" name="Rectangle 4">
            <a:extLst>
              <a:ext uri="{FF2B5EF4-FFF2-40B4-BE49-F238E27FC236}">
                <a16:creationId xmlns:a16="http://schemas.microsoft.com/office/drawing/2014/main" xmlns="" id="{7DD1ED6E-B740-4C7C-BD43-700588CE01D6}"/>
              </a:ext>
            </a:extLst>
          </p:cNvPr>
          <p:cNvSpPr/>
          <p:nvPr/>
        </p:nvSpPr>
        <p:spPr>
          <a:xfrm>
            <a:off x="135859" y="104892"/>
            <a:ext cx="2773131" cy="615553"/>
          </a:xfrm>
          <a:prstGeom prst="rect">
            <a:avLst/>
          </a:prstGeom>
        </p:spPr>
        <p:txBody>
          <a:bodyPr wrap="none">
            <a:spAutoFit/>
          </a:bodyPr>
          <a:lstStyle/>
          <a:p>
            <a:r>
              <a:rPr lang="en-US" sz="3400" b="1" dirty="0">
                <a:solidFill>
                  <a:prstClr val="black"/>
                </a:solidFill>
              </a:rPr>
              <a:t>GENERATIONS</a:t>
            </a:r>
            <a:endParaRPr lang="en-US" dirty="0"/>
          </a:p>
        </p:txBody>
      </p:sp>
    </p:spTree>
    <p:extLst>
      <p:ext uri="{BB962C8B-B14F-4D97-AF65-F5344CB8AC3E}">
        <p14:creationId xmlns:p14="http://schemas.microsoft.com/office/powerpoint/2010/main" val="17107564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23A9609A-0D49-43EC-9FF7-249E44FD5C55}"/>
              </a:ext>
            </a:extLst>
          </p:cNvPr>
          <p:cNvSpPr/>
          <p:nvPr/>
        </p:nvSpPr>
        <p:spPr>
          <a:xfrm>
            <a:off x="0" y="1508127"/>
            <a:ext cx="12053455" cy="4524315"/>
          </a:xfrm>
          <a:prstGeom prst="rect">
            <a:avLst/>
          </a:prstGeom>
        </p:spPr>
        <p:txBody>
          <a:bodyPr wrap="square">
            <a:spAutoFit/>
          </a:bodyPr>
          <a:lstStyle/>
          <a:p>
            <a:pPr fontAlgn="base"/>
            <a:r>
              <a:rPr lang="en-US" dirty="0">
                <a:solidFill>
                  <a:srgbClr val="000000"/>
                </a:solidFill>
                <a:latin typeface="Calibri" panose="020F0502020204030204" pitchFamily="34" charset="0"/>
              </a:rPr>
              <a:t>Gutter Ball or Pipeline</a:t>
            </a:r>
            <a:r>
              <a:rPr lang="en-US" dirty="0">
                <a:solidFill>
                  <a:srgbClr val="C82613"/>
                </a:solidFill>
                <a:latin typeface="Calibri" panose="020F0502020204030204" pitchFamily="34" charset="0"/>
              </a:rPr>
              <a:t/>
            </a:r>
            <a:br>
              <a:rPr lang="en-US" dirty="0">
                <a:solidFill>
                  <a:srgbClr val="C82613"/>
                </a:solidFill>
                <a:latin typeface="Calibri" panose="020F0502020204030204" pitchFamily="34" charset="0"/>
              </a:rPr>
            </a:br>
            <a:r>
              <a:rPr lang="en-US" dirty="0">
                <a:solidFill>
                  <a:srgbClr val="000000"/>
                </a:solidFill>
                <a:latin typeface="Calibri" panose="020F0502020204030204" pitchFamily="34" charset="0"/>
              </a:rPr>
              <a:t>In this game, groups compete to get a marble from one side of a field or room to another in the shortest amount of time without letting it touch the floor. Divide your group into teams of four people and give each person a small section of pipe that has been cut in half and they must pass the marble from one to another without dropping it. If it falls, they must go all the way back to the starting line.</a:t>
            </a:r>
            <a:endParaRPr lang="en-US" dirty="0">
              <a:solidFill>
                <a:srgbClr val="C82613"/>
              </a:solidFill>
              <a:latin typeface="Calibri" panose="020F0502020204030204" pitchFamily="34" charset="0"/>
            </a:endParaRPr>
          </a:p>
          <a:p>
            <a:pPr fontAlgn="base"/>
            <a:r>
              <a:rPr lang="en-US" dirty="0">
                <a:solidFill>
                  <a:srgbClr val="C82613"/>
                </a:solidFill>
                <a:latin typeface="Calibri" panose="020F0502020204030204" pitchFamily="34" charset="0"/>
              </a:rPr>
              <a:t/>
            </a:r>
            <a:br>
              <a:rPr lang="en-US" dirty="0">
                <a:solidFill>
                  <a:srgbClr val="C82613"/>
                </a:solidFill>
                <a:latin typeface="Calibri" panose="020F0502020204030204" pitchFamily="34" charset="0"/>
              </a:rPr>
            </a:br>
            <a:endParaRPr lang="en-US" dirty="0">
              <a:solidFill>
                <a:srgbClr val="C82613"/>
              </a:solidFill>
              <a:latin typeface="Calibri" panose="020F0502020204030204" pitchFamily="34" charset="0"/>
            </a:endParaRPr>
          </a:p>
          <a:p>
            <a:pPr fontAlgn="base"/>
            <a:r>
              <a:rPr lang="en-US" dirty="0">
                <a:solidFill>
                  <a:srgbClr val="000000"/>
                </a:solidFill>
                <a:latin typeface="Calibri" panose="020F0502020204030204" pitchFamily="34" charset="0"/>
              </a:rPr>
              <a:t>The person with the ball can slow it down by tilting it one way or the other before the next section of pipe gets in place, but this isn't easy, so it's important for another person to put their pipe in place as quickly as possible so it can be passed on. You can also make the game more challenging by adding in obstacles in the way of the group like "rivers" of paper that can't be stepped in or adding "mountains" like desks that must be crossed.</a:t>
            </a:r>
            <a:endParaRPr lang="en-US" dirty="0">
              <a:solidFill>
                <a:srgbClr val="C82613"/>
              </a:solidFill>
              <a:latin typeface="Calibri" panose="020F0502020204030204" pitchFamily="34" charset="0"/>
            </a:endParaRPr>
          </a:p>
          <a:p>
            <a:pPr fontAlgn="base"/>
            <a:r>
              <a:rPr lang="en-US" dirty="0">
                <a:solidFill>
                  <a:srgbClr val="C82613"/>
                </a:solidFill>
                <a:latin typeface="Calibri" panose="020F0502020204030204" pitchFamily="34" charset="0"/>
              </a:rPr>
              <a:t/>
            </a:r>
            <a:br>
              <a:rPr lang="en-US" dirty="0">
                <a:solidFill>
                  <a:srgbClr val="C82613"/>
                </a:solidFill>
                <a:latin typeface="Calibri" panose="020F0502020204030204" pitchFamily="34" charset="0"/>
              </a:rPr>
            </a:br>
            <a:endParaRPr lang="en-US" dirty="0">
              <a:solidFill>
                <a:srgbClr val="C82613"/>
              </a:solidFill>
              <a:latin typeface="Calibri" panose="020F0502020204030204" pitchFamily="34" charset="0"/>
            </a:endParaRPr>
          </a:p>
          <a:p>
            <a:pPr fontAlgn="base"/>
            <a:r>
              <a:rPr lang="en-US" dirty="0">
                <a:solidFill>
                  <a:srgbClr val="000000"/>
                </a:solidFill>
                <a:latin typeface="Calibri" panose="020F0502020204030204" pitchFamily="34" charset="0"/>
              </a:rPr>
              <a:t>After the game is over, remind the team of the importance of stepping into the roles they are required to fill as quickly as possible as well as the importance of acting accountable rather than shifting blame when the ball falls so they can get back to work and try to get back on track as quickly as possible.</a:t>
            </a:r>
            <a:endParaRPr lang="en-US" dirty="0"/>
          </a:p>
        </p:txBody>
      </p:sp>
      <p:sp>
        <p:nvSpPr>
          <p:cNvPr id="4" name="Rectangle 3">
            <a:extLst>
              <a:ext uri="{FF2B5EF4-FFF2-40B4-BE49-F238E27FC236}">
                <a16:creationId xmlns:a16="http://schemas.microsoft.com/office/drawing/2014/main" xmlns="" id="{B2E549D3-7F2D-4A21-A06A-BCA3EAA87516}"/>
              </a:ext>
            </a:extLst>
          </p:cNvPr>
          <p:cNvSpPr/>
          <p:nvPr/>
        </p:nvSpPr>
        <p:spPr>
          <a:xfrm>
            <a:off x="130628" y="117885"/>
            <a:ext cx="2933205" cy="646331"/>
          </a:xfrm>
          <a:prstGeom prst="rect">
            <a:avLst/>
          </a:prstGeom>
        </p:spPr>
        <p:txBody>
          <a:bodyPr wrap="square">
            <a:spAutoFit/>
          </a:bodyPr>
          <a:lstStyle/>
          <a:p>
            <a:r>
              <a:rPr lang="en-US" sz="3600" b="1" dirty="0">
                <a:solidFill>
                  <a:srgbClr val="C82613"/>
                </a:solidFill>
              </a:rPr>
              <a:t>Accountability</a:t>
            </a:r>
            <a:endParaRPr lang="en-US" sz="3600" b="1" dirty="0"/>
          </a:p>
        </p:txBody>
      </p:sp>
    </p:spTree>
    <p:extLst>
      <p:ext uri="{BB962C8B-B14F-4D97-AF65-F5344CB8AC3E}">
        <p14:creationId xmlns:p14="http://schemas.microsoft.com/office/powerpoint/2010/main" val="6211340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0738C92-4682-4332-8308-091162C003A4}"/>
              </a:ext>
            </a:extLst>
          </p:cNvPr>
          <p:cNvSpPr/>
          <p:nvPr/>
        </p:nvSpPr>
        <p:spPr>
          <a:xfrm>
            <a:off x="209797" y="1201510"/>
            <a:ext cx="11186556" cy="5139869"/>
          </a:xfrm>
          <a:prstGeom prst="rect">
            <a:avLst/>
          </a:prstGeom>
        </p:spPr>
        <p:txBody>
          <a:bodyPr wrap="square">
            <a:spAutoFit/>
          </a:bodyPr>
          <a:lstStyle/>
          <a:p>
            <a:pPr fontAlgn="base">
              <a:spcBef>
                <a:spcPts val="600"/>
              </a:spcBef>
              <a:spcAft>
                <a:spcPts val="1200"/>
              </a:spcAft>
            </a:pPr>
            <a:r>
              <a:rPr lang="en-US" dirty="0">
                <a:solidFill>
                  <a:srgbClr val="000000"/>
                </a:solidFill>
                <a:latin typeface="Calibri" panose="020F0502020204030204" pitchFamily="34" charset="0"/>
              </a:rPr>
              <a:t>​</a:t>
            </a:r>
            <a:r>
              <a:rPr lang="en-US" b="1" dirty="0">
                <a:solidFill>
                  <a:srgbClr val="292521"/>
                </a:solidFill>
                <a:latin typeface="inherit"/>
              </a:rPr>
              <a:t>CODE OF CONDUCT FOR THE TEAM - TEAM NORMS:</a:t>
            </a:r>
            <a:r>
              <a:rPr lang="en-US" dirty="0">
                <a:solidFill>
                  <a:srgbClr val="000000"/>
                </a:solidFill>
                <a:latin typeface="Calibri" panose="020F0502020204030204" pitchFamily="34" charset="0"/>
              </a:rPr>
              <a:t/>
            </a:r>
            <a:br>
              <a:rPr lang="en-US" dirty="0">
                <a:solidFill>
                  <a:srgbClr val="000000"/>
                </a:solidFill>
                <a:latin typeface="Calibri" panose="020F0502020204030204" pitchFamily="34" charset="0"/>
              </a:rPr>
            </a:br>
            <a:endParaRPr lang="en-US" dirty="0">
              <a:solidFill>
                <a:srgbClr val="000000"/>
              </a:solidFill>
              <a:latin typeface="Calibri" panose="020F0502020204030204" pitchFamily="34" charset="0"/>
            </a:endParaRPr>
          </a:p>
          <a:p>
            <a:pPr fontAlgn="base">
              <a:spcBef>
                <a:spcPts val="600"/>
              </a:spcBef>
              <a:spcAft>
                <a:spcPts val="1200"/>
              </a:spcAft>
            </a:pPr>
            <a:r>
              <a:rPr lang="en-US" dirty="0">
                <a:solidFill>
                  <a:srgbClr val="292521"/>
                </a:solidFill>
                <a:latin typeface="inherit"/>
              </a:rPr>
              <a:t>What Is This? Why it works: This free team building activity is a list of behavior expectations for how the team will engage in discussion and debate. It is created by the team (this is why it works) and is visible and reviewed by all prior to all meetings.</a:t>
            </a:r>
            <a:r>
              <a:rPr lang="en-US" dirty="0">
                <a:solidFill>
                  <a:srgbClr val="000000"/>
                </a:solidFill>
                <a:latin typeface="Calibri" panose="020F0502020204030204" pitchFamily="34" charset="0"/>
              </a:rPr>
              <a:t/>
            </a:r>
            <a:br>
              <a:rPr lang="en-US" dirty="0">
                <a:solidFill>
                  <a:srgbClr val="000000"/>
                </a:solidFill>
                <a:latin typeface="Calibri" panose="020F0502020204030204" pitchFamily="34" charset="0"/>
              </a:rPr>
            </a:br>
            <a:endParaRPr lang="en-US" dirty="0">
              <a:solidFill>
                <a:srgbClr val="000000"/>
              </a:solidFill>
              <a:latin typeface="Calibri" panose="020F0502020204030204" pitchFamily="34" charset="0"/>
            </a:endParaRPr>
          </a:p>
          <a:p>
            <a:pPr fontAlgn="base">
              <a:spcBef>
                <a:spcPts val="600"/>
              </a:spcBef>
              <a:spcAft>
                <a:spcPts val="1200"/>
              </a:spcAft>
            </a:pPr>
            <a:r>
              <a:rPr lang="en-US" dirty="0">
                <a:solidFill>
                  <a:srgbClr val="292521"/>
                </a:solidFill>
                <a:latin typeface="inherit"/>
              </a:rPr>
              <a:t>This is so simple and so powerful. I use it in every development and facilitation meeting I hold. </a:t>
            </a:r>
            <a:r>
              <a:rPr lang="en-US" b="1" dirty="0">
                <a:solidFill>
                  <a:srgbClr val="292521"/>
                </a:solidFill>
                <a:latin typeface="inherit"/>
              </a:rPr>
              <a:t>It helps the team stay on track and regulate their own behaviors.</a:t>
            </a:r>
            <a:r>
              <a:rPr lang="en-US" dirty="0">
                <a:solidFill>
                  <a:srgbClr val="292521"/>
                </a:solidFill>
                <a:latin typeface="inherit"/>
              </a:rPr>
              <a:t> Here's the best way to help your team create their own Code of Conduct:</a:t>
            </a:r>
            <a:r>
              <a:rPr lang="en-US" dirty="0">
                <a:solidFill>
                  <a:srgbClr val="000000"/>
                </a:solidFill>
                <a:latin typeface="Calibri" panose="020F0502020204030204" pitchFamily="34" charset="0"/>
              </a:rPr>
              <a:t/>
            </a:r>
            <a:br>
              <a:rPr lang="en-US" dirty="0">
                <a:solidFill>
                  <a:srgbClr val="000000"/>
                </a:solidFill>
                <a:latin typeface="Calibri" panose="020F0502020204030204" pitchFamily="34" charset="0"/>
              </a:rPr>
            </a:br>
            <a:endParaRPr lang="en-US" dirty="0">
              <a:solidFill>
                <a:srgbClr val="000000"/>
              </a:solidFill>
              <a:latin typeface="Calibri" panose="020F0502020204030204" pitchFamily="34" charset="0"/>
            </a:endParaRPr>
          </a:p>
          <a:p>
            <a:pPr fontAlgn="base">
              <a:buFont typeface="Arial" panose="020B0604020202020204" pitchFamily="34" charset="0"/>
              <a:buChar char="•"/>
            </a:pPr>
            <a:r>
              <a:rPr lang="en-US" dirty="0">
                <a:solidFill>
                  <a:srgbClr val="292521"/>
                </a:solidFill>
                <a:latin typeface="inherit"/>
              </a:rPr>
              <a:t>1. Ask each team member to </a:t>
            </a:r>
            <a:r>
              <a:rPr lang="en-US" b="1" dirty="0">
                <a:solidFill>
                  <a:srgbClr val="292521"/>
                </a:solidFill>
                <a:latin typeface="inherit"/>
              </a:rPr>
              <a:t>write down their preferences</a:t>
            </a:r>
            <a:r>
              <a:rPr lang="en-US" dirty="0">
                <a:solidFill>
                  <a:srgbClr val="292521"/>
                </a:solidFill>
                <a:latin typeface="inherit"/>
              </a:rPr>
              <a:t> for acceptable and unacceptable behaviors around discussions and debate. </a:t>
            </a:r>
            <a:r>
              <a:rPr lang="en-US" i="1" dirty="0">
                <a:solidFill>
                  <a:srgbClr val="292521"/>
                </a:solidFill>
                <a:latin typeface="inherit"/>
              </a:rPr>
              <a:t>(ex: tone of voice, use of language, participation, etc.)</a:t>
            </a:r>
            <a:r>
              <a:rPr lang="en-US" dirty="0">
                <a:solidFill>
                  <a:srgbClr val="000000"/>
                </a:solidFill>
                <a:latin typeface="Calibri" panose="020F0502020204030204" pitchFamily="34" charset="0"/>
              </a:rPr>
              <a:t/>
            </a:r>
            <a:br>
              <a:rPr lang="en-US" dirty="0">
                <a:solidFill>
                  <a:srgbClr val="000000"/>
                </a:solidFill>
                <a:latin typeface="Calibri" panose="020F0502020204030204" pitchFamily="34" charset="0"/>
              </a:rPr>
            </a:br>
            <a:endParaRPr lang="en-US" dirty="0">
              <a:solidFill>
                <a:srgbClr val="000000"/>
              </a:solidFill>
              <a:latin typeface="Calibri" panose="020F0502020204030204" pitchFamily="34" charset="0"/>
            </a:endParaRPr>
          </a:p>
          <a:p>
            <a:pPr fontAlgn="base">
              <a:buFont typeface="Arial" panose="020B0604020202020204" pitchFamily="34" charset="0"/>
              <a:buChar char="•"/>
            </a:pPr>
            <a:r>
              <a:rPr lang="en-US" dirty="0">
                <a:solidFill>
                  <a:srgbClr val="292521"/>
                </a:solidFill>
                <a:latin typeface="inherit"/>
              </a:rPr>
              <a:t>2. Hold a group discussion. Ask everyone to share their list. Capture the answers on a flip chart.</a:t>
            </a:r>
            <a:r>
              <a:rPr lang="en-US" dirty="0">
                <a:solidFill>
                  <a:srgbClr val="000000"/>
                </a:solidFill>
                <a:latin typeface="Calibri" panose="020F0502020204030204" pitchFamily="34" charset="0"/>
              </a:rPr>
              <a:t/>
            </a:r>
            <a:br>
              <a:rPr lang="en-US" dirty="0">
                <a:solidFill>
                  <a:srgbClr val="000000"/>
                </a:solidFill>
                <a:latin typeface="Calibri" panose="020F0502020204030204" pitchFamily="34" charset="0"/>
              </a:rPr>
            </a:br>
            <a:endParaRPr lang="en-US" dirty="0">
              <a:solidFill>
                <a:srgbClr val="000000"/>
              </a:solidFill>
              <a:latin typeface="Calibri" panose="020F0502020204030204" pitchFamily="34" charset="0"/>
            </a:endParaRPr>
          </a:p>
          <a:p>
            <a:pPr fontAlgn="base">
              <a:buFont typeface="Arial" panose="020B0604020202020204" pitchFamily="34" charset="0"/>
              <a:buChar char="•"/>
            </a:pPr>
            <a:r>
              <a:rPr lang="en-US" dirty="0">
                <a:solidFill>
                  <a:srgbClr val="292521"/>
                </a:solidFill>
                <a:latin typeface="inherit"/>
              </a:rPr>
              <a:t>3. Discuss similarities, differences and priorities. Develop a list of no more than 8 items that represent the team's idea of productive discussions.</a:t>
            </a:r>
            <a:endParaRPr lang="en-US" b="0" i="0" dirty="0">
              <a:solidFill>
                <a:srgbClr val="000000"/>
              </a:solidFill>
              <a:effectLst/>
              <a:latin typeface="Calibri" panose="020F0502020204030204" pitchFamily="34" charset="0"/>
            </a:endParaRPr>
          </a:p>
        </p:txBody>
      </p:sp>
      <p:sp>
        <p:nvSpPr>
          <p:cNvPr id="5" name="Rectangle 4">
            <a:extLst>
              <a:ext uri="{FF2B5EF4-FFF2-40B4-BE49-F238E27FC236}">
                <a16:creationId xmlns:a16="http://schemas.microsoft.com/office/drawing/2014/main" xmlns="" id="{CBC7A254-24CC-4D9E-BD3C-0548C3F45315}"/>
              </a:ext>
            </a:extLst>
          </p:cNvPr>
          <p:cNvSpPr/>
          <p:nvPr/>
        </p:nvSpPr>
        <p:spPr>
          <a:xfrm>
            <a:off x="209797" y="137945"/>
            <a:ext cx="6096000" cy="646331"/>
          </a:xfrm>
          <a:prstGeom prst="rect">
            <a:avLst/>
          </a:prstGeom>
        </p:spPr>
        <p:txBody>
          <a:bodyPr>
            <a:spAutoFit/>
          </a:bodyPr>
          <a:lstStyle/>
          <a:p>
            <a:pPr fontAlgn="base"/>
            <a:r>
              <a:rPr lang="en-US" sz="3600" b="1" dirty="0">
                <a:solidFill>
                  <a:srgbClr val="C82613"/>
                </a:solidFill>
              </a:rPr>
              <a:t>Conflict</a:t>
            </a:r>
            <a:endParaRPr lang="en-US" sz="2000" b="1" dirty="0">
              <a:solidFill>
                <a:srgbClr val="201F1E"/>
              </a:solidFill>
              <a:latin typeface="Verdana" panose="020B0604030504040204" pitchFamily="34" charset="0"/>
            </a:endParaRPr>
          </a:p>
        </p:txBody>
      </p:sp>
    </p:spTree>
    <p:extLst>
      <p:ext uri="{BB962C8B-B14F-4D97-AF65-F5344CB8AC3E}">
        <p14:creationId xmlns:p14="http://schemas.microsoft.com/office/powerpoint/2010/main" val="13795568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1BA0C9-F499-437D-BF4D-117769CD3789}"/>
              </a:ext>
            </a:extLst>
          </p:cNvPr>
          <p:cNvSpPr/>
          <p:nvPr/>
        </p:nvSpPr>
        <p:spPr>
          <a:xfrm>
            <a:off x="372093" y="1954617"/>
            <a:ext cx="11186556" cy="3139321"/>
          </a:xfrm>
          <a:prstGeom prst="rect">
            <a:avLst/>
          </a:prstGeom>
        </p:spPr>
        <p:txBody>
          <a:bodyPr wrap="square">
            <a:spAutoFit/>
          </a:bodyPr>
          <a:lstStyle/>
          <a:p>
            <a:pPr fontAlgn="base"/>
            <a:r>
              <a:rPr lang="en-US" dirty="0">
                <a:solidFill>
                  <a:srgbClr val="000000"/>
                </a:solidFill>
                <a:latin typeface="Calibri" panose="020F0502020204030204" pitchFamily="34" charset="0"/>
              </a:rPr>
              <a:t>The goal of this exercise is to help teams work towards a cohesive creative result. </a:t>
            </a:r>
            <a:r>
              <a:rPr lang="en-US" dirty="0">
                <a:solidFill>
                  <a:srgbClr val="201F1E"/>
                </a:solidFill>
                <a:latin typeface="Calibri" panose="020F0502020204030204" pitchFamily="34" charset="0"/>
              </a:rPr>
              <a:t/>
            </a:r>
            <a:br>
              <a:rPr lang="en-US" dirty="0">
                <a:solidFill>
                  <a:srgbClr val="201F1E"/>
                </a:solidFill>
                <a:latin typeface="Calibri" panose="020F0502020204030204" pitchFamily="34" charset="0"/>
              </a:rPr>
            </a:br>
            <a:endParaRPr lang="en-US" dirty="0">
              <a:solidFill>
                <a:srgbClr val="201F1E"/>
              </a:solidFill>
              <a:latin typeface="Calibri" panose="020F0502020204030204" pitchFamily="34" charset="0"/>
            </a:endParaRPr>
          </a:p>
          <a:p>
            <a:pPr fontAlgn="base"/>
            <a:r>
              <a:rPr lang="en-US" dirty="0">
                <a:solidFill>
                  <a:srgbClr val="000000"/>
                </a:solidFill>
                <a:latin typeface="Calibri" panose="020F0502020204030204" pitchFamily="34" charset="0"/>
              </a:rPr>
              <a:t/>
            </a:r>
            <a:br>
              <a:rPr lang="en-US" dirty="0">
                <a:solidFill>
                  <a:srgbClr val="000000"/>
                </a:solidFill>
                <a:latin typeface="Calibri" panose="020F0502020204030204" pitchFamily="34" charset="0"/>
              </a:rPr>
            </a:br>
            <a:r>
              <a:rPr lang="en-US" dirty="0">
                <a:solidFill>
                  <a:srgbClr val="000000"/>
                </a:solidFill>
                <a:latin typeface="Calibri" panose="020F0502020204030204" pitchFamily="34" charset="0"/>
              </a:rPr>
              <a:t>Collect a variety of objects and put them in the center of the room on a table, so that it is visible to all the teams. These can be very different things and can be as varied as stationery, cake, toys, jewelry, umbrella and so on. Aim to gather around 25 different pieces.</a:t>
            </a:r>
            <a:br>
              <a:rPr lang="en-US" dirty="0">
                <a:solidFill>
                  <a:srgbClr val="000000"/>
                </a:solidFill>
                <a:latin typeface="Calibri" panose="020F0502020204030204" pitchFamily="34" charset="0"/>
              </a:rPr>
            </a:br>
            <a:endParaRPr lang="en-US" dirty="0">
              <a:solidFill>
                <a:srgbClr val="000000"/>
              </a:solidFill>
              <a:latin typeface="Calibri" panose="020F0502020204030204" pitchFamily="34" charset="0"/>
            </a:endParaRPr>
          </a:p>
          <a:p>
            <a:pPr fontAlgn="base"/>
            <a:r>
              <a:rPr lang="en-US" dirty="0">
                <a:solidFill>
                  <a:srgbClr val="000000"/>
                </a:solidFill>
                <a:latin typeface="Calibri" panose="020F0502020204030204" pitchFamily="34" charset="0"/>
              </a:rPr>
              <a:t>Each group is given sheet of paper and pen. Next, they are instructed to classify the demonstrated things into 4 categories (you can decide on this number). Invite a spokesperson from each of the group to present how they classified things and the logic behind it (may be end-use, looks, some common traits, etc.) This gives a new out-of-the-box lens to view routine things in work and life.</a:t>
            </a:r>
            <a:endParaRPr lang="en-US" b="0" i="0" dirty="0">
              <a:solidFill>
                <a:srgbClr val="000000"/>
              </a:solidFill>
              <a:effectLst/>
              <a:latin typeface="Calibri" panose="020F0502020204030204" pitchFamily="34" charset="0"/>
            </a:endParaRPr>
          </a:p>
        </p:txBody>
      </p:sp>
      <p:sp>
        <p:nvSpPr>
          <p:cNvPr id="3" name="Rectangle 2">
            <a:extLst>
              <a:ext uri="{FF2B5EF4-FFF2-40B4-BE49-F238E27FC236}">
                <a16:creationId xmlns:a16="http://schemas.microsoft.com/office/drawing/2014/main" xmlns="" id="{BC6B9D5E-5E9F-4A85-8126-DD3C20328FD5}"/>
              </a:ext>
            </a:extLst>
          </p:cNvPr>
          <p:cNvSpPr/>
          <p:nvPr/>
        </p:nvSpPr>
        <p:spPr>
          <a:xfrm>
            <a:off x="209797" y="137945"/>
            <a:ext cx="6096000" cy="646331"/>
          </a:xfrm>
          <a:prstGeom prst="rect">
            <a:avLst/>
          </a:prstGeom>
        </p:spPr>
        <p:txBody>
          <a:bodyPr>
            <a:spAutoFit/>
          </a:bodyPr>
          <a:lstStyle/>
          <a:p>
            <a:pPr fontAlgn="base"/>
            <a:r>
              <a:rPr lang="en-US" sz="3600" b="1" dirty="0">
                <a:solidFill>
                  <a:srgbClr val="C82613"/>
                </a:solidFill>
              </a:rPr>
              <a:t>Results</a:t>
            </a:r>
            <a:endParaRPr lang="en-US" sz="2000" b="1" dirty="0">
              <a:solidFill>
                <a:srgbClr val="201F1E"/>
              </a:solidFill>
              <a:latin typeface="Verdana" panose="020B0604030504040204" pitchFamily="34" charset="0"/>
            </a:endParaRPr>
          </a:p>
        </p:txBody>
      </p:sp>
    </p:spTree>
    <p:extLst>
      <p:ext uri="{BB962C8B-B14F-4D97-AF65-F5344CB8AC3E}">
        <p14:creationId xmlns:p14="http://schemas.microsoft.com/office/powerpoint/2010/main" val="2434797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TotalTime>
  <Words>4871</Words>
  <Application>Microsoft Office PowerPoint</Application>
  <PresentationFormat>Widescreen</PresentationFormat>
  <Paragraphs>719</Paragraphs>
  <Slides>95</Slides>
  <Notes>1</Notes>
  <HiddenSlides>0</HiddenSlides>
  <MMClips>0</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95</vt:i4>
      </vt:variant>
    </vt:vector>
  </HeadingPairs>
  <TitlesOfParts>
    <vt:vector size="114" baseType="lpstr">
      <vt:lpstr>맑은 고딕</vt:lpstr>
      <vt:lpstr>Arial</vt:lpstr>
      <vt:lpstr>Avenir Roman</vt:lpstr>
      <vt:lpstr>Calibri</vt:lpstr>
      <vt:lpstr>Calibri Light</vt:lpstr>
      <vt:lpstr>Freestyle Script</vt:lpstr>
      <vt:lpstr>Georgia</vt:lpstr>
      <vt:lpstr>inherit</vt:lpstr>
      <vt:lpstr>Lato Bold</vt:lpstr>
      <vt:lpstr>Lucida Sans Unicode</vt:lpstr>
      <vt:lpstr>Open Sans</vt:lpstr>
      <vt:lpstr>Tahoma</vt:lpstr>
      <vt:lpstr>Times New Roman</vt:lpstr>
      <vt:lpstr>Verdana</vt:lpstr>
      <vt:lpstr>Wingdings</vt:lpstr>
      <vt:lpstr>Wingdings 3</vt:lpstr>
      <vt:lpstr>Yu Mincho</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Carissa Koast</dc:creator>
  <cp:lastModifiedBy>Byers, Dorinda A.</cp:lastModifiedBy>
  <cp:revision>22</cp:revision>
  <dcterms:created xsi:type="dcterms:W3CDTF">2020-01-14T19:10:40Z</dcterms:created>
  <dcterms:modified xsi:type="dcterms:W3CDTF">2020-02-13T23:18:34Z</dcterms:modified>
</cp:coreProperties>
</file>